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0" r:id="rId5"/>
    <p:sldId id="259" r:id="rId6"/>
    <p:sldId id="261" r:id="rId7"/>
    <p:sldId id="267" r:id="rId8"/>
    <p:sldId id="266" r:id="rId9"/>
    <p:sldId id="264" r:id="rId10"/>
    <p:sldId id="268" r:id="rId11"/>
    <p:sldId id="269" r:id="rId12"/>
    <p:sldId id="270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149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31F1C8-A1B1-47A3-87F5-92FF6F62F662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9F8C9CA6-2D48-407B-BB96-6D23469400C9}">
      <dgm:prSet phldrT="[Szöveg]" custT="1"/>
      <dgm:spPr/>
      <dgm:t>
        <a:bodyPr/>
        <a:lstStyle/>
        <a:p>
          <a:r>
            <a:rPr lang="hu-HU" sz="2400" dirty="0" err="1" smtClean="0"/>
            <a:t>Faculties</a:t>
          </a:r>
          <a:endParaRPr lang="hu-HU" sz="2400" dirty="0"/>
        </a:p>
      </dgm:t>
    </dgm:pt>
    <dgm:pt modelId="{994D227E-29E5-4BBD-AF91-243A429E33D0}" type="parTrans" cxnId="{DC74A4DC-CE6F-45B3-89BA-3052AD424BA1}">
      <dgm:prSet/>
      <dgm:spPr/>
      <dgm:t>
        <a:bodyPr/>
        <a:lstStyle/>
        <a:p>
          <a:endParaRPr lang="hu-HU"/>
        </a:p>
      </dgm:t>
    </dgm:pt>
    <dgm:pt modelId="{104C75BA-DFAA-4406-92BE-4AA3DB42EB55}" type="sibTrans" cxnId="{DC74A4DC-CE6F-45B3-89BA-3052AD424BA1}">
      <dgm:prSet/>
      <dgm:spPr/>
      <dgm:t>
        <a:bodyPr/>
        <a:lstStyle/>
        <a:p>
          <a:endParaRPr lang="hu-HU"/>
        </a:p>
      </dgm:t>
    </dgm:pt>
    <dgm:pt modelId="{FDAC1409-9B2D-4DAB-91E3-5F73C0D3A4C6}">
      <dgm:prSet phldrT="[Szöveg]" custT="1"/>
      <dgm:spPr/>
      <dgm:t>
        <a:bodyPr/>
        <a:lstStyle/>
        <a:p>
          <a:r>
            <a:rPr lang="hu-HU" sz="1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Bánki Donát </a:t>
          </a:r>
          <a:r>
            <a:rPr lang="hu-HU" sz="1800" b="1" dirty="0" err="1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Fac</a:t>
          </a:r>
          <a:r>
            <a:rPr lang="hu-HU" sz="1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Of </a:t>
          </a:r>
          <a:r>
            <a:rPr lang="hu-HU" sz="1800" b="1" dirty="0" err="1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Mechanical</a:t>
          </a:r>
          <a:r>
            <a:rPr lang="hu-HU" sz="1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and </a:t>
          </a:r>
          <a:r>
            <a:rPr lang="hu-HU" sz="1800" b="1" dirty="0" err="1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Safety</a:t>
          </a:r>
          <a:r>
            <a:rPr lang="hu-HU" sz="1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u-HU" sz="1800" b="1" dirty="0" err="1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Engineering</a:t>
          </a:r>
          <a:endParaRPr lang="hu-HU" sz="18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DDCF9A-B415-4ABC-8EB3-33D146F530B7}" type="parTrans" cxnId="{088CE58D-E9C8-40ED-9C6D-48D73BAD9D3E}">
      <dgm:prSet/>
      <dgm:spPr/>
      <dgm:t>
        <a:bodyPr/>
        <a:lstStyle/>
        <a:p>
          <a:endParaRPr lang="hu-HU"/>
        </a:p>
      </dgm:t>
    </dgm:pt>
    <dgm:pt modelId="{006642BA-DFAE-4BD3-908E-F8C02E59357A}" type="sibTrans" cxnId="{088CE58D-E9C8-40ED-9C6D-48D73BAD9D3E}">
      <dgm:prSet/>
      <dgm:spPr/>
      <dgm:t>
        <a:bodyPr/>
        <a:lstStyle/>
        <a:p>
          <a:endParaRPr lang="hu-HU"/>
        </a:p>
      </dgm:t>
    </dgm:pt>
    <dgm:pt modelId="{292E17FB-E353-48B0-8856-663DD262F004}">
      <dgm:prSet phldrT="[Szöveg]" custT="1"/>
      <dgm:spPr/>
      <dgm:t>
        <a:bodyPr/>
        <a:lstStyle/>
        <a:p>
          <a:r>
            <a:rPr lang="hu-HU" sz="1600" dirty="0" smtClean="0"/>
            <a:t>Kandó Kálmán </a:t>
          </a:r>
          <a:r>
            <a:rPr lang="hu-HU" sz="1600" dirty="0" err="1" smtClean="0"/>
            <a:t>Fac</a:t>
          </a:r>
          <a:r>
            <a:rPr lang="hu-HU" sz="1600" dirty="0" smtClean="0"/>
            <a:t>. Of </a:t>
          </a:r>
          <a:r>
            <a:rPr lang="hu-HU" sz="1600" dirty="0" err="1" smtClean="0"/>
            <a:t>Electrical</a:t>
          </a:r>
          <a:r>
            <a:rPr lang="hu-HU" sz="1600" dirty="0" smtClean="0"/>
            <a:t> </a:t>
          </a:r>
          <a:r>
            <a:rPr lang="hu-HU" sz="1600" dirty="0" err="1" smtClean="0"/>
            <a:t>Engineering</a:t>
          </a:r>
          <a:endParaRPr lang="hu-HU" sz="1600" dirty="0" smtClean="0"/>
        </a:p>
      </dgm:t>
    </dgm:pt>
    <dgm:pt modelId="{1C54D70C-612D-405E-97E8-4F14B0282C23}" type="parTrans" cxnId="{B5238557-00D9-41C9-B34B-FEC2C953FABA}">
      <dgm:prSet/>
      <dgm:spPr/>
      <dgm:t>
        <a:bodyPr/>
        <a:lstStyle/>
        <a:p>
          <a:endParaRPr lang="hu-HU"/>
        </a:p>
      </dgm:t>
    </dgm:pt>
    <dgm:pt modelId="{1252B982-405B-48A5-8793-EB428EF2F67E}" type="sibTrans" cxnId="{B5238557-00D9-41C9-B34B-FEC2C953FABA}">
      <dgm:prSet/>
      <dgm:spPr/>
      <dgm:t>
        <a:bodyPr/>
        <a:lstStyle/>
        <a:p>
          <a:endParaRPr lang="hu-HU"/>
        </a:p>
      </dgm:t>
    </dgm:pt>
    <dgm:pt modelId="{1EC42B16-CA8F-4644-86AF-97AB1F838BAB}">
      <dgm:prSet phldrT="[Szöveg]" custT="1"/>
      <dgm:spPr/>
      <dgm:t>
        <a:bodyPr/>
        <a:lstStyle/>
        <a:p>
          <a:r>
            <a:rPr lang="hu-HU" sz="2400" dirty="0" err="1" smtClean="0"/>
            <a:t>Doctoral</a:t>
          </a:r>
          <a:r>
            <a:rPr lang="hu-HU" sz="2400" dirty="0" smtClean="0"/>
            <a:t> </a:t>
          </a:r>
          <a:r>
            <a:rPr lang="hu-HU" sz="2400" dirty="0" err="1" smtClean="0"/>
            <a:t>Schools</a:t>
          </a:r>
          <a:endParaRPr lang="hu-HU" sz="2400" dirty="0"/>
        </a:p>
      </dgm:t>
    </dgm:pt>
    <dgm:pt modelId="{DA05E7AA-24E1-46CA-9DC4-4C84F5525D6A}" type="parTrans" cxnId="{23053D99-FC1F-4D94-8DF7-614A5B66938D}">
      <dgm:prSet/>
      <dgm:spPr/>
      <dgm:t>
        <a:bodyPr/>
        <a:lstStyle/>
        <a:p>
          <a:endParaRPr lang="hu-HU"/>
        </a:p>
      </dgm:t>
    </dgm:pt>
    <dgm:pt modelId="{9866E6BC-62B0-47A4-8A27-57704F49D911}" type="sibTrans" cxnId="{23053D99-FC1F-4D94-8DF7-614A5B66938D}">
      <dgm:prSet/>
      <dgm:spPr/>
      <dgm:t>
        <a:bodyPr/>
        <a:lstStyle/>
        <a:p>
          <a:endParaRPr lang="hu-HU"/>
        </a:p>
      </dgm:t>
    </dgm:pt>
    <dgm:pt modelId="{AC0128A9-7A00-4101-A809-BDE6416EDB3D}">
      <dgm:prSet phldrT="[Szöveg]" custT="1"/>
      <dgm:spPr/>
      <dgm:t>
        <a:bodyPr/>
        <a:lstStyle/>
        <a:p>
          <a:r>
            <a:rPr lang="hu-HU" sz="1800" b="1" dirty="0" err="1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Safety</a:t>
          </a:r>
          <a:r>
            <a:rPr lang="hu-HU" sz="1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and </a:t>
          </a:r>
          <a:r>
            <a:rPr lang="hu-HU" sz="1800" b="1" dirty="0" err="1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Security</a:t>
          </a:r>
          <a:r>
            <a:rPr lang="hu-HU" sz="1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u-HU" sz="1800" b="1" dirty="0" err="1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Sciences</a:t>
          </a:r>
          <a:endParaRPr lang="hu-HU" sz="18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CBEBB2-DC9D-4B9E-A928-F09487F04102}" type="parTrans" cxnId="{D301B31A-7F9B-411C-91E6-312512206148}">
      <dgm:prSet/>
      <dgm:spPr/>
      <dgm:t>
        <a:bodyPr/>
        <a:lstStyle/>
        <a:p>
          <a:endParaRPr lang="hu-HU"/>
        </a:p>
      </dgm:t>
    </dgm:pt>
    <dgm:pt modelId="{C40BF9A7-F93D-4E4B-899D-EA350C77FB5A}" type="sibTrans" cxnId="{D301B31A-7F9B-411C-91E6-312512206148}">
      <dgm:prSet/>
      <dgm:spPr/>
      <dgm:t>
        <a:bodyPr/>
        <a:lstStyle/>
        <a:p>
          <a:endParaRPr lang="hu-HU"/>
        </a:p>
      </dgm:t>
    </dgm:pt>
    <dgm:pt modelId="{F717510E-5D72-4DB9-B396-5DE82360E7FF}">
      <dgm:prSet phldrT="[Szöveg]" custT="1"/>
      <dgm:spPr/>
      <dgm:t>
        <a:bodyPr/>
        <a:lstStyle/>
        <a:p>
          <a:r>
            <a:rPr lang="hu-HU" sz="1600" dirty="0" err="1" smtClean="0"/>
            <a:t>Material</a:t>
          </a:r>
          <a:r>
            <a:rPr lang="hu-HU" sz="1600" dirty="0" smtClean="0"/>
            <a:t> </a:t>
          </a:r>
          <a:r>
            <a:rPr lang="hu-HU" sz="1600" dirty="0" err="1" smtClean="0"/>
            <a:t>Sciences</a:t>
          </a:r>
          <a:r>
            <a:rPr lang="hu-HU" sz="1600" dirty="0" smtClean="0"/>
            <a:t> and Technologies</a:t>
          </a:r>
          <a:endParaRPr lang="hu-HU" sz="1600" dirty="0"/>
        </a:p>
      </dgm:t>
    </dgm:pt>
    <dgm:pt modelId="{9EA8B5E5-739E-4A37-98BD-3EBBD6F7D06F}" type="parTrans" cxnId="{B5C6C5DC-952F-4A44-A39F-B9E61B5394CF}">
      <dgm:prSet/>
      <dgm:spPr/>
      <dgm:t>
        <a:bodyPr/>
        <a:lstStyle/>
        <a:p>
          <a:endParaRPr lang="hu-HU"/>
        </a:p>
      </dgm:t>
    </dgm:pt>
    <dgm:pt modelId="{783331F1-57E6-4DEC-A8DE-0CDE53D21232}" type="sibTrans" cxnId="{B5C6C5DC-952F-4A44-A39F-B9E61B5394CF}">
      <dgm:prSet/>
      <dgm:spPr/>
      <dgm:t>
        <a:bodyPr/>
        <a:lstStyle/>
        <a:p>
          <a:endParaRPr lang="hu-HU"/>
        </a:p>
      </dgm:t>
    </dgm:pt>
    <dgm:pt modelId="{BDB422FA-AC43-4E75-A0AA-903E38592722}">
      <dgm:prSet phldrT="[Szöveg]" custT="1"/>
      <dgm:spPr/>
      <dgm:t>
        <a:bodyPr/>
        <a:lstStyle/>
        <a:p>
          <a:r>
            <a:rPr lang="hu-HU" sz="1600" dirty="0" smtClean="0"/>
            <a:t>Keleti Károly </a:t>
          </a:r>
          <a:r>
            <a:rPr lang="hu-HU" sz="1600" dirty="0" err="1" smtClean="0"/>
            <a:t>Fac</a:t>
          </a:r>
          <a:r>
            <a:rPr lang="hu-HU" sz="1600" dirty="0" smtClean="0"/>
            <a:t>. Of </a:t>
          </a:r>
          <a:r>
            <a:rPr lang="hu-HU" sz="1600" dirty="0" err="1" smtClean="0"/>
            <a:t>Economics</a:t>
          </a:r>
          <a:endParaRPr lang="hu-HU" sz="1600" dirty="0" smtClean="0"/>
        </a:p>
      </dgm:t>
    </dgm:pt>
    <dgm:pt modelId="{C119A862-6EF8-4215-8527-FD27A2AF8BF2}" type="parTrans" cxnId="{3FECFB82-8EDF-42F9-BA94-6DEB86EDFB4A}">
      <dgm:prSet/>
      <dgm:spPr/>
      <dgm:t>
        <a:bodyPr/>
        <a:lstStyle/>
        <a:p>
          <a:endParaRPr lang="hu-HU"/>
        </a:p>
      </dgm:t>
    </dgm:pt>
    <dgm:pt modelId="{72CB9DBA-81F9-4664-87E8-2DE66562D57A}" type="sibTrans" cxnId="{3FECFB82-8EDF-42F9-BA94-6DEB86EDFB4A}">
      <dgm:prSet/>
      <dgm:spPr/>
      <dgm:t>
        <a:bodyPr/>
        <a:lstStyle/>
        <a:p>
          <a:endParaRPr lang="hu-HU"/>
        </a:p>
      </dgm:t>
    </dgm:pt>
    <dgm:pt modelId="{0B6CF7FA-25DD-4FC2-879C-59AB903C5E7D}">
      <dgm:prSet phldrT="[Szöveg]" custT="1"/>
      <dgm:spPr/>
      <dgm:t>
        <a:bodyPr/>
        <a:lstStyle/>
        <a:p>
          <a:r>
            <a:rPr lang="hu-HU" sz="1600" dirty="0" smtClean="0"/>
            <a:t>Neumann János </a:t>
          </a:r>
          <a:r>
            <a:rPr lang="hu-HU" sz="1600" dirty="0" err="1" smtClean="0"/>
            <a:t>Fac</a:t>
          </a:r>
          <a:r>
            <a:rPr lang="hu-HU" sz="1600" dirty="0" smtClean="0"/>
            <a:t>. Of </a:t>
          </a:r>
          <a:r>
            <a:rPr lang="hu-HU" sz="1600" dirty="0" err="1" smtClean="0"/>
            <a:t>Informatics</a:t>
          </a:r>
          <a:endParaRPr lang="hu-HU" sz="1600" dirty="0" smtClean="0"/>
        </a:p>
      </dgm:t>
    </dgm:pt>
    <dgm:pt modelId="{3D6F298A-13E0-41B6-AE71-8BD294A8E97C}" type="parTrans" cxnId="{DEC03609-0357-4E6C-8756-64B475BD1970}">
      <dgm:prSet/>
      <dgm:spPr/>
      <dgm:t>
        <a:bodyPr/>
        <a:lstStyle/>
        <a:p>
          <a:endParaRPr lang="hu-HU"/>
        </a:p>
      </dgm:t>
    </dgm:pt>
    <dgm:pt modelId="{869E9048-7011-43CB-BC7B-1F6386B0F35B}" type="sibTrans" cxnId="{DEC03609-0357-4E6C-8756-64B475BD1970}">
      <dgm:prSet/>
      <dgm:spPr/>
      <dgm:t>
        <a:bodyPr/>
        <a:lstStyle/>
        <a:p>
          <a:endParaRPr lang="hu-HU"/>
        </a:p>
      </dgm:t>
    </dgm:pt>
    <dgm:pt modelId="{DF3F7579-41BB-4D37-9197-3A2269AE824E}">
      <dgm:prSet phldrT="[Szöveg]" custT="1"/>
      <dgm:spPr/>
      <dgm:t>
        <a:bodyPr/>
        <a:lstStyle/>
        <a:p>
          <a:r>
            <a:rPr lang="hu-HU" sz="1600" dirty="0" smtClean="0"/>
            <a:t>Rejtő Sándor </a:t>
          </a:r>
          <a:r>
            <a:rPr lang="hu-HU" sz="1600" dirty="0" err="1" smtClean="0"/>
            <a:t>Fac</a:t>
          </a:r>
          <a:r>
            <a:rPr lang="hu-HU" sz="1600" dirty="0" smtClean="0"/>
            <a:t>. Of </a:t>
          </a:r>
          <a:r>
            <a:rPr lang="hu-HU" sz="1600" dirty="0" err="1" smtClean="0"/>
            <a:t>Light</a:t>
          </a:r>
          <a:r>
            <a:rPr lang="hu-HU" sz="1600" dirty="0" smtClean="0"/>
            <a:t> </a:t>
          </a:r>
          <a:r>
            <a:rPr lang="hu-HU" sz="1600" dirty="0" err="1" smtClean="0"/>
            <a:t>Industry</a:t>
          </a:r>
          <a:r>
            <a:rPr lang="hu-HU" sz="1600" dirty="0" smtClean="0"/>
            <a:t> and </a:t>
          </a:r>
          <a:r>
            <a:rPr lang="hu-HU" sz="1600" dirty="0" err="1" smtClean="0"/>
            <a:t>Environmental</a:t>
          </a:r>
          <a:r>
            <a:rPr lang="hu-HU" sz="1600" dirty="0" smtClean="0"/>
            <a:t> </a:t>
          </a:r>
          <a:r>
            <a:rPr lang="hu-HU" sz="1600" dirty="0" err="1" smtClean="0"/>
            <a:t>Protection</a:t>
          </a:r>
          <a:r>
            <a:rPr lang="hu-HU" sz="1600" dirty="0" smtClean="0"/>
            <a:t> </a:t>
          </a:r>
          <a:r>
            <a:rPr lang="hu-HU" sz="1600" dirty="0" err="1" smtClean="0"/>
            <a:t>Engineering</a:t>
          </a:r>
          <a:endParaRPr lang="hu-HU" sz="1600" dirty="0" smtClean="0"/>
        </a:p>
      </dgm:t>
    </dgm:pt>
    <dgm:pt modelId="{946E982E-4FF9-4302-955F-56A32ADEACD4}" type="parTrans" cxnId="{ACFA9777-A6A8-4E22-8FDD-3973C2ED3DF4}">
      <dgm:prSet/>
      <dgm:spPr/>
      <dgm:t>
        <a:bodyPr/>
        <a:lstStyle/>
        <a:p>
          <a:endParaRPr lang="hu-HU"/>
        </a:p>
      </dgm:t>
    </dgm:pt>
    <dgm:pt modelId="{64D8A787-F664-4325-A161-726E24518FA8}" type="sibTrans" cxnId="{ACFA9777-A6A8-4E22-8FDD-3973C2ED3DF4}">
      <dgm:prSet/>
      <dgm:spPr/>
      <dgm:t>
        <a:bodyPr/>
        <a:lstStyle/>
        <a:p>
          <a:endParaRPr lang="hu-HU"/>
        </a:p>
      </dgm:t>
    </dgm:pt>
    <dgm:pt modelId="{E236CD7D-3C81-4883-B1A8-F01E5978D6A3}">
      <dgm:prSet phldrT="[Szöveg]" custT="1"/>
      <dgm:spPr/>
      <dgm:t>
        <a:bodyPr/>
        <a:lstStyle/>
        <a:p>
          <a:r>
            <a:rPr lang="hu-HU" sz="1600" dirty="0" err="1" smtClean="0"/>
            <a:t>Applied</a:t>
          </a:r>
          <a:r>
            <a:rPr lang="hu-HU" sz="1600" dirty="0" smtClean="0"/>
            <a:t> </a:t>
          </a:r>
          <a:r>
            <a:rPr lang="hu-HU" sz="1600" dirty="0" err="1" smtClean="0"/>
            <a:t>Informatics</a:t>
          </a:r>
          <a:r>
            <a:rPr lang="hu-HU" sz="1600" dirty="0" smtClean="0"/>
            <a:t> and </a:t>
          </a:r>
          <a:r>
            <a:rPr lang="hu-HU" sz="1600" dirty="0" err="1" smtClean="0"/>
            <a:t>Applied</a:t>
          </a:r>
          <a:r>
            <a:rPr lang="hu-HU" sz="1600" dirty="0" smtClean="0"/>
            <a:t> </a:t>
          </a:r>
          <a:r>
            <a:rPr lang="hu-HU" sz="1600" dirty="0" err="1" smtClean="0"/>
            <a:t>Mathematics</a:t>
          </a:r>
          <a:endParaRPr lang="hu-HU" sz="1600" dirty="0"/>
        </a:p>
      </dgm:t>
    </dgm:pt>
    <dgm:pt modelId="{9FACB1B3-C8FD-41DB-9968-1F13CC389529}" type="parTrans" cxnId="{4CC5B3AD-C974-44C1-A52E-9A6CAE79CD52}">
      <dgm:prSet/>
      <dgm:spPr/>
      <dgm:t>
        <a:bodyPr/>
        <a:lstStyle/>
        <a:p>
          <a:endParaRPr lang="hu-HU"/>
        </a:p>
      </dgm:t>
    </dgm:pt>
    <dgm:pt modelId="{6AD69A38-3E14-4747-AF68-4EE1C5C47E34}" type="sibTrans" cxnId="{4CC5B3AD-C974-44C1-A52E-9A6CAE79CD52}">
      <dgm:prSet/>
      <dgm:spPr/>
      <dgm:t>
        <a:bodyPr/>
        <a:lstStyle/>
        <a:p>
          <a:endParaRPr lang="hu-HU"/>
        </a:p>
      </dgm:t>
    </dgm:pt>
    <dgm:pt modelId="{E811A32C-58C6-49B6-8AFD-70342A09FFD8}" type="pres">
      <dgm:prSet presAssocID="{E431F1C8-A1B1-47A3-87F5-92FF6F62F66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u-HU"/>
        </a:p>
      </dgm:t>
    </dgm:pt>
    <dgm:pt modelId="{A32B7B21-E0EC-40D0-9F05-23972550C2AC}" type="pres">
      <dgm:prSet presAssocID="{9F8C9CA6-2D48-407B-BB96-6D23469400C9}" presName="root" presStyleCnt="0"/>
      <dgm:spPr/>
    </dgm:pt>
    <dgm:pt modelId="{EC9366FA-780C-4E8C-9AFC-9F0B8E978CDD}" type="pres">
      <dgm:prSet presAssocID="{9F8C9CA6-2D48-407B-BB96-6D23469400C9}" presName="rootComposite" presStyleCnt="0"/>
      <dgm:spPr/>
    </dgm:pt>
    <dgm:pt modelId="{8F75ABD8-C7E7-48D3-B8F7-59EB06DDEF67}" type="pres">
      <dgm:prSet presAssocID="{9F8C9CA6-2D48-407B-BB96-6D23469400C9}" presName="rootText" presStyleLbl="node1" presStyleIdx="0" presStyleCnt="2" custScaleX="162443"/>
      <dgm:spPr/>
      <dgm:t>
        <a:bodyPr/>
        <a:lstStyle/>
        <a:p>
          <a:endParaRPr lang="hu-HU"/>
        </a:p>
      </dgm:t>
    </dgm:pt>
    <dgm:pt modelId="{A12829E3-A9E9-4F7B-8F13-8DDFFFE13C85}" type="pres">
      <dgm:prSet presAssocID="{9F8C9CA6-2D48-407B-BB96-6D23469400C9}" presName="rootConnector" presStyleLbl="node1" presStyleIdx="0" presStyleCnt="2"/>
      <dgm:spPr/>
      <dgm:t>
        <a:bodyPr/>
        <a:lstStyle/>
        <a:p>
          <a:endParaRPr lang="hu-HU"/>
        </a:p>
      </dgm:t>
    </dgm:pt>
    <dgm:pt modelId="{C596A5CD-A5DD-4C2A-AC8B-63B666087F47}" type="pres">
      <dgm:prSet presAssocID="{9F8C9CA6-2D48-407B-BB96-6D23469400C9}" presName="childShape" presStyleCnt="0"/>
      <dgm:spPr/>
    </dgm:pt>
    <dgm:pt modelId="{2141F26D-CF30-45D4-B828-C3080B0F55E0}" type="pres">
      <dgm:prSet presAssocID="{1BDDCF9A-B415-4ABC-8EB3-33D146F530B7}" presName="Name13" presStyleLbl="parChTrans1D2" presStyleIdx="0" presStyleCnt="8"/>
      <dgm:spPr/>
      <dgm:t>
        <a:bodyPr/>
        <a:lstStyle/>
        <a:p>
          <a:endParaRPr lang="hu-HU"/>
        </a:p>
      </dgm:t>
    </dgm:pt>
    <dgm:pt modelId="{47BA8BBD-3B62-44CE-AC43-BA12EA712E44}" type="pres">
      <dgm:prSet presAssocID="{FDAC1409-9B2D-4DAB-91E3-5F73C0D3A4C6}" presName="childText" presStyleLbl="bgAcc1" presStyleIdx="0" presStyleCnt="8" custScaleX="466654" custScaleY="15618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A38C97E-5072-403C-95FB-8D0D2BFF53E7}" type="pres">
      <dgm:prSet presAssocID="{1C54D70C-612D-405E-97E8-4F14B0282C23}" presName="Name13" presStyleLbl="parChTrans1D2" presStyleIdx="1" presStyleCnt="8"/>
      <dgm:spPr/>
      <dgm:t>
        <a:bodyPr/>
        <a:lstStyle/>
        <a:p>
          <a:endParaRPr lang="hu-HU"/>
        </a:p>
      </dgm:t>
    </dgm:pt>
    <dgm:pt modelId="{E9EB1B58-1910-47CE-B6E6-3C24DEDD14FA}" type="pres">
      <dgm:prSet presAssocID="{292E17FB-E353-48B0-8856-663DD262F004}" presName="childText" presStyleLbl="bgAcc1" presStyleIdx="1" presStyleCnt="8" custScaleX="471518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9532520-8A59-47EF-9EC5-774CA7B2B6DC}" type="pres">
      <dgm:prSet presAssocID="{C119A862-6EF8-4215-8527-FD27A2AF8BF2}" presName="Name13" presStyleLbl="parChTrans1D2" presStyleIdx="2" presStyleCnt="8"/>
      <dgm:spPr/>
      <dgm:t>
        <a:bodyPr/>
        <a:lstStyle/>
        <a:p>
          <a:endParaRPr lang="hu-HU"/>
        </a:p>
      </dgm:t>
    </dgm:pt>
    <dgm:pt modelId="{64D8B9A3-9F59-4329-9206-BB65EE9FB29A}" type="pres">
      <dgm:prSet presAssocID="{BDB422FA-AC43-4E75-A0AA-903E38592722}" presName="childText" presStyleLbl="bgAcc1" presStyleIdx="2" presStyleCnt="8" custScaleX="47018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397E2C5-9A1F-46F2-AE95-981D620DCD68}" type="pres">
      <dgm:prSet presAssocID="{3D6F298A-13E0-41B6-AE71-8BD294A8E97C}" presName="Name13" presStyleLbl="parChTrans1D2" presStyleIdx="3" presStyleCnt="8"/>
      <dgm:spPr/>
      <dgm:t>
        <a:bodyPr/>
        <a:lstStyle/>
        <a:p>
          <a:endParaRPr lang="hu-HU"/>
        </a:p>
      </dgm:t>
    </dgm:pt>
    <dgm:pt modelId="{E1722B09-1AFE-4F68-85F1-BA3246685589}" type="pres">
      <dgm:prSet presAssocID="{0B6CF7FA-25DD-4FC2-879C-59AB903C5E7D}" presName="childText" presStyleLbl="bgAcc1" presStyleIdx="3" presStyleCnt="8" custScaleX="533171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1600D94-6F8F-473A-991F-44CCA529B247}" type="pres">
      <dgm:prSet presAssocID="{946E982E-4FF9-4302-955F-56A32ADEACD4}" presName="Name13" presStyleLbl="parChTrans1D2" presStyleIdx="4" presStyleCnt="8"/>
      <dgm:spPr/>
      <dgm:t>
        <a:bodyPr/>
        <a:lstStyle/>
        <a:p>
          <a:endParaRPr lang="hu-HU"/>
        </a:p>
      </dgm:t>
    </dgm:pt>
    <dgm:pt modelId="{BB7E03FE-A4EA-45F6-AFFF-0762D0A64D14}" type="pres">
      <dgm:prSet presAssocID="{DF3F7579-41BB-4D37-9197-3A2269AE824E}" presName="childText" presStyleLbl="bgAcc1" presStyleIdx="4" presStyleCnt="8" custScaleX="885788" custScaleY="95391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402F6D2-31B7-459B-ADD4-D36E625EE000}" type="pres">
      <dgm:prSet presAssocID="{1EC42B16-CA8F-4644-86AF-97AB1F838BAB}" presName="root" presStyleCnt="0"/>
      <dgm:spPr/>
    </dgm:pt>
    <dgm:pt modelId="{16D8A152-B254-444F-9C34-2B08248F2C68}" type="pres">
      <dgm:prSet presAssocID="{1EC42B16-CA8F-4644-86AF-97AB1F838BAB}" presName="rootComposite" presStyleCnt="0"/>
      <dgm:spPr/>
    </dgm:pt>
    <dgm:pt modelId="{74F08856-0B67-47E3-9E7D-3C40AC478327}" type="pres">
      <dgm:prSet presAssocID="{1EC42B16-CA8F-4644-86AF-97AB1F838BAB}" presName="rootText" presStyleLbl="node1" presStyleIdx="1" presStyleCnt="2" custScaleX="242153" custScaleY="96696"/>
      <dgm:spPr/>
      <dgm:t>
        <a:bodyPr/>
        <a:lstStyle/>
        <a:p>
          <a:endParaRPr lang="hu-HU"/>
        </a:p>
      </dgm:t>
    </dgm:pt>
    <dgm:pt modelId="{BB9B7A11-F416-4F15-8E05-596EAF39A052}" type="pres">
      <dgm:prSet presAssocID="{1EC42B16-CA8F-4644-86AF-97AB1F838BAB}" presName="rootConnector" presStyleLbl="node1" presStyleIdx="1" presStyleCnt="2"/>
      <dgm:spPr/>
      <dgm:t>
        <a:bodyPr/>
        <a:lstStyle/>
        <a:p>
          <a:endParaRPr lang="hu-HU"/>
        </a:p>
      </dgm:t>
    </dgm:pt>
    <dgm:pt modelId="{BF26C0CB-E164-4B34-8DC7-ACF8168209C3}" type="pres">
      <dgm:prSet presAssocID="{1EC42B16-CA8F-4644-86AF-97AB1F838BAB}" presName="childShape" presStyleCnt="0"/>
      <dgm:spPr/>
    </dgm:pt>
    <dgm:pt modelId="{52C5AAF4-61F3-4360-BE28-9A03551DEAF4}" type="pres">
      <dgm:prSet presAssocID="{88CBEBB2-DC9D-4B9E-A928-F09487F04102}" presName="Name13" presStyleLbl="parChTrans1D2" presStyleIdx="5" presStyleCnt="8"/>
      <dgm:spPr/>
      <dgm:t>
        <a:bodyPr/>
        <a:lstStyle/>
        <a:p>
          <a:endParaRPr lang="hu-HU"/>
        </a:p>
      </dgm:t>
    </dgm:pt>
    <dgm:pt modelId="{DF07E35A-E6AF-4E34-A2BA-F5D56A8FAAAE}" type="pres">
      <dgm:prSet presAssocID="{AC0128A9-7A00-4101-A809-BDE6416EDB3D}" presName="childText" presStyleLbl="bgAcc1" presStyleIdx="5" presStyleCnt="8" custScaleX="460601" custScaleY="15618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3DA03C2-A2F9-4983-908C-4DC87599DBB9}" type="pres">
      <dgm:prSet presAssocID="{9FACB1B3-C8FD-41DB-9968-1F13CC389529}" presName="Name13" presStyleLbl="parChTrans1D2" presStyleIdx="6" presStyleCnt="8"/>
      <dgm:spPr/>
      <dgm:t>
        <a:bodyPr/>
        <a:lstStyle/>
        <a:p>
          <a:endParaRPr lang="hu-HU"/>
        </a:p>
      </dgm:t>
    </dgm:pt>
    <dgm:pt modelId="{DA189E03-F042-4984-819E-DDC26514B36A}" type="pres">
      <dgm:prSet presAssocID="{E236CD7D-3C81-4883-B1A8-F01E5978D6A3}" presName="childText" presStyleLbl="bgAcc1" presStyleIdx="6" presStyleCnt="8" custScaleX="43327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DE5F0FA-7390-441F-B48D-4321FC317C30}" type="pres">
      <dgm:prSet presAssocID="{9EA8B5E5-739E-4A37-98BD-3EBBD6F7D06F}" presName="Name13" presStyleLbl="parChTrans1D2" presStyleIdx="7" presStyleCnt="8"/>
      <dgm:spPr/>
      <dgm:t>
        <a:bodyPr/>
        <a:lstStyle/>
        <a:p>
          <a:endParaRPr lang="hu-HU"/>
        </a:p>
      </dgm:t>
    </dgm:pt>
    <dgm:pt modelId="{D6A83BA3-5E8C-4A2E-852C-05CA4ADEB899}" type="pres">
      <dgm:prSet presAssocID="{F717510E-5D72-4DB9-B396-5DE82360E7FF}" presName="childText" presStyleLbl="bgAcc1" presStyleIdx="7" presStyleCnt="8" custScaleX="228388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01F08AB0-3C22-4A7A-9A9A-025D562D3072}" type="presOf" srcId="{9EA8B5E5-739E-4A37-98BD-3EBBD6F7D06F}" destId="{4DE5F0FA-7390-441F-B48D-4321FC317C30}" srcOrd="0" destOrd="0" presId="urn:microsoft.com/office/officeart/2005/8/layout/hierarchy3"/>
    <dgm:cxn modelId="{DC74A4DC-CE6F-45B3-89BA-3052AD424BA1}" srcId="{E431F1C8-A1B1-47A3-87F5-92FF6F62F662}" destId="{9F8C9CA6-2D48-407B-BB96-6D23469400C9}" srcOrd="0" destOrd="0" parTransId="{994D227E-29E5-4BBD-AF91-243A429E33D0}" sibTransId="{104C75BA-DFAA-4406-92BE-4AA3DB42EB55}"/>
    <dgm:cxn modelId="{67220185-7424-4012-A048-B3BDC9721989}" type="presOf" srcId="{1EC42B16-CA8F-4644-86AF-97AB1F838BAB}" destId="{BB9B7A11-F416-4F15-8E05-596EAF39A052}" srcOrd="1" destOrd="0" presId="urn:microsoft.com/office/officeart/2005/8/layout/hierarchy3"/>
    <dgm:cxn modelId="{E4726C70-E2A6-4C62-9BC1-A98E54CDA0CB}" type="presOf" srcId="{292E17FB-E353-48B0-8856-663DD262F004}" destId="{E9EB1B58-1910-47CE-B6E6-3C24DEDD14FA}" srcOrd="0" destOrd="0" presId="urn:microsoft.com/office/officeart/2005/8/layout/hierarchy3"/>
    <dgm:cxn modelId="{F19E19A8-51BB-4D87-A2C7-FB3E24928015}" type="presOf" srcId="{E236CD7D-3C81-4883-B1A8-F01E5978D6A3}" destId="{DA189E03-F042-4984-819E-DDC26514B36A}" srcOrd="0" destOrd="0" presId="urn:microsoft.com/office/officeart/2005/8/layout/hierarchy3"/>
    <dgm:cxn modelId="{9B73D99B-7A58-4DE3-A623-680A0FA0EC76}" type="presOf" srcId="{1C54D70C-612D-405E-97E8-4F14B0282C23}" destId="{9A38C97E-5072-403C-95FB-8D0D2BFF53E7}" srcOrd="0" destOrd="0" presId="urn:microsoft.com/office/officeart/2005/8/layout/hierarchy3"/>
    <dgm:cxn modelId="{B5238557-00D9-41C9-B34B-FEC2C953FABA}" srcId="{9F8C9CA6-2D48-407B-BB96-6D23469400C9}" destId="{292E17FB-E353-48B0-8856-663DD262F004}" srcOrd="1" destOrd="0" parTransId="{1C54D70C-612D-405E-97E8-4F14B0282C23}" sibTransId="{1252B982-405B-48A5-8793-EB428EF2F67E}"/>
    <dgm:cxn modelId="{16F11FE3-61FD-447D-9284-E0D829763934}" type="presOf" srcId="{0B6CF7FA-25DD-4FC2-879C-59AB903C5E7D}" destId="{E1722B09-1AFE-4F68-85F1-BA3246685589}" srcOrd="0" destOrd="0" presId="urn:microsoft.com/office/officeart/2005/8/layout/hierarchy3"/>
    <dgm:cxn modelId="{088CE58D-E9C8-40ED-9C6D-48D73BAD9D3E}" srcId="{9F8C9CA6-2D48-407B-BB96-6D23469400C9}" destId="{FDAC1409-9B2D-4DAB-91E3-5F73C0D3A4C6}" srcOrd="0" destOrd="0" parTransId="{1BDDCF9A-B415-4ABC-8EB3-33D146F530B7}" sibTransId="{006642BA-DFAE-4BD3-908E-F8C02E59357A}"/>
    <dgm:cxn modelId="{D301B31A-7F9B-411C-91E6-312512206148}" srcId="{1EC42B16-CA8F-4644-86AF-97AB1F838BAB}" destId="{AC0128A9-7A00-4101-A809-BDE6416EDB3D}" srcOrd="0" destOrd="0" parTransId="{88CBEBB2-DC9D-4B9E-A928-F09487F04102}" sibTransId="{C40BF9A7-F93D-4E4B-899D-EA350C77FB5A}"/>
    <dgm:cxn modelId="{ACFA9777-A6A8-4E22-8FDD-3973C2ED3DF4}" srcId="{9F8C9CA6-2D48-407B-BB96-6D23469400C9}" destId="{DF3F7579-41BB-4D37-9197-3A2269AE824E}" srcOrd="4" destOrd="0" parTransId="{946E982E-4FF9-4302-955F-56A32ADEACD4}" sibTransId="{64D8A787-F664-4325-A161-726E24518FA8}"/>
    <dgm:cxn modelId="{37BBFFD0-89BB-488B-BD52-BA006B66B87F}" type="presOf" srcId="{9F8C9CA6-2D48-407B-BB96-6D23469400C9}" destId="{8F75ABD8-C7E7-48D3-B8F7-59EB06DDEF67}" srcOrd="0" destOrd="0" presId="urn:microsoft.com/office/officeart/2005/8/layout/hierarchy3"/>
    <dgm:cxn modelId="{B308AF2F-B15A-4C52-955A-6C11FD7F250F}" type="presOf" srcId="{E431F1C8-A1B1-47A3-87F5-92FF6F62F662}" destId="{E811A32C-58C6-49B6-8AFD-70342A09FFD8}" srcOrd="0" destOrd="0" presId="urn:microsoft.com/office/officeart/2005/8/layout/hierarchy3"/>
    <dgm:cxn modelId="{4CC5B3AD-C974-44C1-A52E-9A6CAE79CD52}" srcId="{1EC42B16-CA8F-4644-86AF-97AB1F838BAB}" destId="{E236CD7D-3C81-4883-B1A8-F01E5978D6A3}" srcOrd="1" destOrd="0" parTransId="{9FACB1B3-C8FD-41DB-9968-1F13CC389529}" sibTransId="{6AD69A38-3E14-4747-AF68-4EE1C5C47E34}"/>
    <dgm:cxn modelId="{3FECFB82-8EDF-42F9-BA94-6DEB86EDFB4A}" srcId="{9F8C9CA6-2D48-407B-BB96-6D23469400C9}" destId="{BDB422FA-AC43-4E75-A0AA-903E38592722}" srcOrd="2" destOrd="0" parTransId="{C119A862-6EF8-4215-8527-FD27A2AF8BF2}" sibTransId="{72CB9DBA-81F9-4664-87E8-2DE66562D57A}"/>
    <dgm:cxn modelId="{DEC03609-0357-4E6C-8756-64B475BD1970}" srcId="{9F8C9CA6-2D48-407B-BB96-6D23469400C9}" destId="{0B6CF7FA-25DD-4FC2-879C-59AB903C5E7D}" srcOrd="3" destOrd="0" parTransId="{3D6F298A-13E0-41B6-AE71-8BD294A8E97C}" sibTransId="{869E9048-7011-43CB-BC7B-1F6386B0F35B}"/>
    <dgm:cxn modelId="{6ADFB76B-D570-4455-A770-B92781EE4B73}" type="presOf" srcId="{FDAC1409-9B2D-4DAB-91E3-5F73C0D3A4C6}" destId="{47BA8BBD-3B62-44CE-AC43-BA12EA712E44}" srcOrd="0" destOrd="0" presId="urn:microsoft.com/office/officeart/2005/8/layout/hierarchy3"/>
    <dgm:cxn modelId="{FFC49218-B7E5-4B11-8CED-C8A009DAAB9E}" type="presOf" srcId="{3D6F298A-13E0-41B6-AE71-8BD294A8E97C}" destId="{3397E2C5-9A1F-46F2-AE95-981D620DCD68}" srcOrd="0" destOrd="0" presId="urn:microsoft.com/office/officeart/2005/8/layout/hierarchy3"/>
    <dgm:cxn modelId="{09AF2B2D-F721-4F2E-B325-02416564E0B7}" type="presOf" srcId="{1BDDCF9A-B415-4ABC-8EB3-33D146F530B7}" destId="{2141F26D-CF30-45D4-B828-C3080B0F55E0}" srcOrd="0" destOrd="0" presId="urn:microsoft.com/office/officeart/2005/8/layout/hierarchy3"/>
    <dgm:cxn modelId="{23C33FF9-4FE1-4F7A-A6E0-DC37FC99AD98}" type="presOf" srcId="{C119A862-6EF8-4215-8527-FD27A2AF8BF2}" destId="{19532520-8A59-47EF-9EC5-774CA7B2B6DC}" srcOrd="0" destOrd="0" presId="urn:microsoft.com/office/officeart/2005/8/layout/hierarchy3"/>
    <dgm:cxn modelId="{D53EE31E-B56D-4845-9C50-E155B11EE80A}" type="presOf" srcId="{DF3F7579-41BB-4D37-9197-3A2269AE824E}" destId="{BB7E03FE-A4EA-45F6-AFFF-0762D0A64D14}" srcOrd="0" destOrd="0" presId="urn:microsoft.com/office/officeart/2005/8/layout/hierarchy3"/>
    <dgm:cxn modelId="{CA79C431-8E91-423D-A3B4-F301ACC0A9E6}" type="presOf" srcId="{AC0128A9-7A00-4101-A809-BDE6416EDB3D}" destId="{DF07E35A-E6AF-4E34-A2BA-F5D56A8FAAAE}" srcOrd="0" destOrd="0" presId="urn:microsoft.com/office/officeart/2005/8/layout/hierarchy3"/>
    <dgm:cxn modelId="{5BE19878-AFD6-494C-89C1-635506232048}" type="presOf" srcId="{BDB422FA-AC43-4E75-A0AA-903E38592722}" destId="{64D8B9A3-9F59-4329-9206-BB65EE9FB29A}" srcOrd="0" destOrd="0" presId="urn:microsoft.com/office/officeart/2005/8/layout/hierarchy3"/>
    <dgm:cxn modelId="{18040963-045D-4B0D-A7A7-6F6E9EAD0036}" type="presOf" srcId="{946E982E-4FF9-4302-955F-56A32ADEACD4}" destId="{E1600D94-6F8F-473A-991F-44CCA529B247}" srcOrd="0" destOrd="0" presId="urn:microsoft.com/office/officeart/2005/8/layout/hierarchy3"/>
    <dgm:cxn modelId="{B5C6C5DC-952F-4A44-A39F-B9E61B5394CF}" srcId="{1EC42B16-CA8F-4644-86AF-97AB1F838BAB}" destId="{F717510E-5D72-4DB9-B396-5DE82360E7FF}" srcOrd="2" destOrd="0" parTransId="{9EA8B5E5-739E-4A37-98BD-3EBBD6F7D06F}" sibTransId="{783331F1-57E6-4DEC-A8DE-0CDE53D21232}"/>
    <dgm:cxn modelId="{FB8DDB53-5614-4D1B-B611-847BF1EEA40F}" type="presOf" srcId="{F717510E-5D72-4DB9-B396-5DE82360E7FF}" destId="{D6A83BA3-5E8C-4A2E-852C-05CA4ADEB899}" srcOrd="0" destOrd="0" presId="urn:microsoft.com/office/officeart/2005/8/layout/hierarchy3"/>
    <dgm:cxn modelId="{DB5DE136-E16A-42D3-AD5D-D927EDBB8B19}" type="presOf" srcId="{1EC42B16-CA8F-4644-86AF-97AB1F838BAB}" destId="{74F08856-0B67-47E3-9E7D-3C40AC478327}" srcOrd="0" destOrd="0" presId="urn:microsoft.com/office/officeart/2005/8/layout/hierarchy3"/>
    <dgm:cxn modelId="{6C7D0825-379F-469F-8BB9-CAAAE3C52A18}" type="presOf" srcId="{9F8C9CA6-2D48-407B-BB96-6D23469400C9}" destId="{A12829E3-A9E9-4F7B-8F13-8DDFFFE13C85}" srcOrd="1" destOrd="0" presId="urn:microsoft.com/office/officeart/2005/8/layout/hierarchy3"/>
    <dgm:cxn modelId="{BB178BD2-57D7-4F26-AD8B-FF41BD07CC09}" type="presOf" srcId="{9FACB1B3-C8FD-41DB-9968-1F13CC389529}" destId="{E3DA03C2-A2F9-4983-908C-4DC87599DBB9}" srcOrd="0" destOrd="0" presId="urn:microsoft.com/office/officeart/2005/8/layout/hierarchy3"/>
    <dgm:cxn modelId="{23053D99-FC1F-4D94-8DF7-614A5B66938D}" srcId="{E431F1C8-A1B1-47A3-87F5-92FF6F62F662}" destId="{1EC42B16-CA8F-4644-86AF-97AB1F838BAB}" srcOrd="1" destOrd="0" parTransId="{DA05E7AA-24E1-46CA-9DC4-4C84F5525D6A}" sibTransId="{9866E6BC-62B0-47A4-8A27-57704F49D911}"/>
    <dgm:cxn modelId="{84549AA5-584B-42E9-A1FA-14348AC77D0D}" type="presOf" srcId="{88CBEBB2-DC9D-4B9E-A928-F09487F04102}" destId="{52C5AAF4-61F3-4360-BE28-9A03551DEAF4}" srcOrd="0" destOrd="0" presId="urn:microsoft.com/office/officeart/2005/8/layout/hierarchy3"/>
    <dgm:cxn modelId="{BE444FDE-9C6D-461A-BF87-BE3C674A81B3}" type="presParOf" srcId="{E811A32C-58C6-49B6-8AFD-70342A09FFD8}" destId="{A32B7B21-E0EC-40D0-9F05-23972550C2AC}" srcOrd="0" destOrd="0" presId="urn:microsoft.com/office/officeart/2005/8/layout/hierarchy3"/>
    <dgm:cxn modelId="{375D70A3-BF6A-4F8C-B921-D8355A897E73}" type="presParOf" srcId="{A32B7B21-E0EC-40D0-9F05-23972550C2AC}" destId="{EC9366FA-780C-4E8C-9AFC-9F0B8E978CDD}" srcOrd="0" destOrd="0" presId="urn:microsoft.com/office/officeart/2005/8/layout/hierarchy3"/>
    <dgm:cxn modelId="{8CB44057-D28F-423B-A17E-EA5888CC04EE}" type="presParOf" srcId="{EC9366FA-780C-4E8C-9AFC-9F0B8E978CDD}" destId="{8F75ABD8-C7E7-48D3-B8F7-59EB06DDEF67}" srcOrd="0" destOrd="0" presId="urn:microsoft.com/office/officeart/2005/8/layout/hierarchy3"/>
    <dgm:cxn modelId="{4148E73A-AF96-488F-BE2E-EE952D9A43EF}" type="presParOf" srcId="{EC9366FA-780C-4E8C-9AFC-9F0B8E978CDD}" destId="{A12829E3-A9E9-4F7B-8F13-8DDFFFE13C85}" srcOrd="1" destOrd="0" presId="urn:microsoft.com/office/officeart/2005/8/layout/hierarchy3"/>
    <dgm:cxn modelId="{25E81F44-D6CF-48AC-A6C3-A2F947A2D5CD}" type="presParOf" srcId="{A32B7B21-E0EC-40D0-9F05-23972550C2AC}" destId="{C596A5CD-A5DD-4C2A-AC8B-63B666087F47}" srcOrd="1" destOrd="0" presId="urn:microsoft.com/office/officeart/2005/8/layout/hierarchy3"/>
    <dgm:cxn modelId="{7A919780-B5BC-4A7A-B981-5D87E8BE4127}" type="presParOf" srcId="{C596A5CD-A5DD-4C2A-AC8B-63B666087F47}" destId="{2141F26D-CF30-45D4-B828-C3080B0F55E0}" srcOrd="0" destOrd="0" presId="urn:microsoft.com/office/officeart/2005/8/layout/hierarchy3"/>
    <dgm:cxn modelId="{DE4B3CB8-A78E-456F-824E-4E85A61B6857}" type="presParOf" srcId="{C596A5CD-A5DD-4C2A-AC8B-63B666087F47}" destId="{47BA8BBD-3B62-44CE-AC43-BA12EA712E44}" srcOrd="1" destOrd="0" presId="urn:microsoft.com/office/officeart/2005/8/layout/hierarchy3"/>
    <dgm:cxn modelId="{687F5982-0860-48DB-8F27-E9CAD93D2A3C}" type="presParOf" srcId="{C596A5CD-A5DD-4C2A-AC8B-63B666087F47}" destId="{9A38C97E-5072-403C-95FB-8D0D2BFF53E7}" srcOrd="2" destOrd="0" presId="urn:microsoft.com/office/officeart/2005/8/layout/hierarchy3"/>
    <dgm:cxn modelId="{5D59D2BF-D9B0-4B61-83A0-ED6895B0BB0B}" type="presParOf" srcId="{C596A5CD-A5DD-4C2A-AC8B-63B666087F47}" destId="{E9EB1B58-1910-47CE-B6E6-3C24DEDD14FA}" srcOrd="3" destOrd="0" presId="urn:microsoft.com/office/officeart/2005/8/layout/hierarchy3"/>
    <dgm:cxn modelId="{288134F3-D5F6-4E94-BEAF-A0A67FD63189}" type="presParOf" srcId="{C596A5CD-A5DD-4C2A-AC8B-63B666087F47}" destId="{19532520-8A59-47EF-9EC5-774CA7B2B6DC}" srcOrd="4" destOrd="0" presId="urn:microsoft.com/office/officeart/2005/8/layout/hierarchy3"/>
    <dgm:cxn modelId="{5C25B7F5-64EB-42D0-947B-39227A23724F}" type="presParOf" srcId="{C596A5CD-A5DD-4C2A-AC8B-63B666087F47}" destId="{64D8B9A3-9F59-4329-9206-BB65EE9FB29A}" srcOrd="5" destOrd="0" presId="urn:microsoft.com/office/officeart/2005/8/layout/hierarchy3"/>
    <dgm:cxn modelId="{7EF88311-4CF7-4169-9B37-1760FBF30D8B}" type="presParOf" srcId="{C596A5CD-A5DD-4C2A-AC8B-63B666087F47}" destId="{3397E2C5-9A1F-46F2-AE95-981D620DCD68}" srcOrd="6" destOrd="0" presId="urn:microsoft.com/office/officeart/2005/8/layout/hierarchy3"/>
    <dgm:cxn modelId="{68B18B67-E70D-418F-BC08-AE1460B47588}" type="presParOf" srcId="{C596A5CD-A5DD-4C2A-AC8B-63B666087F47}" destId="{E1722B09-1AFE-4F68-85F1-BA3246685589}" srcOrd="7" destOrd="0" presId="urn:microsoft.com/office/officeart/2005/8/layout/hierarchy3"/>
    <dgm:cxn modelId="{0FC7D96D-F4A0-4C3A-9B48-9470A19C4550}" type="presParOf" srcId="{C596A5CD-A5DD-4C2A-AC8B-63B666087F47}" destId="{E1600D94-6F8F-473A-991F-44CCA529B247}" srcOrd="8" destOrd="0" presId="urn:microsoft.com/office/officeart/2005/8/layout/hierarchy3"/>
    <dgm:cxn modelId="{B9E49272-87AC-4D01-8153-7361104F67FD}" type="presParOf" srcId="{C596A5CD-A5DD-4C2A-AC8B-63B666087F47}" destId="{BB7E03FE-A4EA-45F6-AFFF-0762D0A64D14}" srcOrd="9" destOrd="0" presId="urn:microsoft.com/office/officeart/2005/8/layout/hierarchy3"/>
    <dgm:cxn modelId="{74000EF7-74A8-405F-8B21-C024DEA221E7}" type="presParOf" srcId="{E811A32C-58C6-49B6-8AFD-70342A09FFD8}" destId="{2402F6D2-31B7-459B-ADD4-D36E625EE000}" srcOrd="1" destOrd="0" presId="urn:microsoft.com/office/officeart/2005/8/layout/hierarchy3"/>
    <dgm:cxn modelId="{45BBAD1F-D927-4861-A2D0-FA422407297B}" type="presParOf" srcId="{2402F6D2-31B7-459B-ADD4-D36E625EE000}" destId="{16D8A152-B254-444F-9C34-2B08248F2C68}" srcOrd="0" destOrd="0" presId="urn:microsoft.com/office/officeart/2005/8/layout/hierarchy3"/>
    <dgm:cxn modelId="{D2315741-9734-41B0-B669-CCD92F349583}" type="presParOf" srcId="{16D8A152-B254-444F-9C34-2B08248F2C68}" destId="{74F08856-0B67-47E3-9E7D-3C40AC478327}" srcOrd="0" destOrd="0" presId="urn:microsoft.com/office/officeart/2005/8/layout/hierarchy3"/>
    <dgm:cxn modelId="{B0AEFA3F-5078-43C8-A305-1BE12EF4A2E8}" type="presParOf" srcId="{16D8A152-B254-444F-9C34-2B08248F2C68}" destId="{BB9B7A11-F416-4F15-8E05-596EAF39A052}" srcOrd="1" destOrd="0" presId="urn:microsoft.com/office/officeart/2005/8/layout/hierarchy3"/>
    <dgm:cxn modelId="{BAFEE593-A035-4B44-AECC-72967C9DE96E}" type="presParOf" srcId="{2402F6D2-31B7-459B-ADD4-D36E625EE000}" destId="{BF26C0CB-E164-4B34-8DC7-ACF8168209C3}" srcOrd="1" destOrd="0" presId="urn:microsoft.com/office/officeart/2005/8/layout/hierarchy3"/>
    <dgm:cxn modelId="{17D2D058-143C-41EE-96F1-98B6CEA72F34}" type="presParOf" srcId="{BF26C0CB-E164-4B34-8DC7-ACF8168209C3}" destId="{52C5AAF4-61F3-4360-BE28-9A03551DEAF4}" srcOrd="0" destOrd="0" presId="urn:microsoft.com/office/officeart/2005/8/layout/hierarchy3"/>
    <dgm:cxn modelId="{7691F9A4-13B5-4C0D-8076-23B86DE478A0}" type="presParOf" srcId="{BF26C0CB-E164-4B34-8DC7-ACF8168209C3}" destId="{DF07E35A-E6AF-4E34-A2BA-F5D56A8FAAAE}" srcOrd="1" destOrd="0" presId="urn:microsoft.com/office/officeart/2005/8/layout/hierarchy3"/>
    <dgm:cxn modelId="{1A1AA4B2-F9C5-4876-9CB3-E9BE4ECFB786}" type="presParOf" srcId="{BF26C0CB-E164-4B34-8DC7-ACF8168209C3}" destId="{E3DA03C2-A2F9-4983-908C-4DC87599DBB9}" srcOrd="2" destOrd="0" presId="urn:microsoft.com/office/officeart/2005/8/layout/hierarchy3"/>
    <dgm:cxn modelId="{4590E320-B1A6-458B-BD6E-850BCF69CC30}" type="presParOf" srcId="{BF26C0CB-E164-4B34-8DC7-ACF8168209C3}" destId="{DA189E03-F042-4984-819E-DDC26514B36A}" srcOrd="3" destOrd="0" presId="urn:microsoft.com/office/officeart/2005/8/layout/hierarchy3"/>
    <dgm:cxn modelId="{8FCA5D2E-62F7-4C1B-AFCC-50FFA18C9E9B}" type="presParOf" srcId="{BF26C0CB-E164-4B34-8DC7-ACF8168209C3}" destId="{4DE5F0FA-7390-441F-B48D-4321FC317C30}" srcOrd="4" destOrd="0" presId="urn:microsoft.com/office/officeart/2005/8/layout/hierarchy3"/>
    <dgm:cxn modelId="{CB064E83-757D-45D4-9C86-96985030B17E}" type="presParOf" srcId="{BF26C0CB-E164-4B34-8DC7-ACF8168209C3}" destId="{D6A83BA3-5E8C-4A2E-852C-05CA4ADEB899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75ABD8-C7E7-48D3-B8F7-59EB06DDEF67}">
      <dsp:nvSpPr>
        <dsp:cNvPr id="0" name=""/>
        <dsp:cNvSpPr/>
      </dsp:nvSpPr>
      <dsp:spPr>
        <a:xfrm>
          <a:off x="3795" y="275571"/>
          <a:ext cx="1662891" cy="5118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 err="1" smtClean="0"/>
            <a:t>Faculties</a:t>
          </a:r>
          <a:endParaRPr lang="hu-HU" sz="2400" kern="1200" dirty="0"/>
        </a:p>
      </dsp:txBody>
      <dsp:txXfrm>
        <a:off x="18786" y="290562"/>
        <a:ext cx="1632909" cy="481856"/>
      </dsp:txXfrm>
    </dsp:sp>
    <dsp:sp modelId="{2141F26D-CF30-45D4-B828-C3080B0F55E0}">
      <dsp:nvSpPr>
        <dsp:cNvPr id="0" name=""/>
        <dsp:cNvSpPr/>
      </dsp:nvSpPr>
      <dsp:spPr>
        <a:xfrm>
          <a:off x="170085" y="787409"/>
          <a:ext cx="166289" cy="5276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7669"/>
              </a:lnTo>
              <a:lnTo>
                <a:pt x="166289" y="52766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BA8BBD-3B62-44CE-AC43-BA12EA712E44}">
      <dsp:nvSpPr>
        <dsp:cNvPr id="0" name=""/>
        <dsp:cNvSpPr/>
      </dsp:nvSpPr>
      <dsp:spPr>
        <a:xfrm>
          <a:off x="336374" y="915369"/>
          <a:ext cx="3821623" cy="7994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Bánki Donát </a:t>
          </a:r>
          <a:r>
            <a:rPr lang="hu-HU" sz="1800" b="1" kern="1200" dirty="0" err="1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Fac</a:t>
          </a:r>
          <a:r>
            <a:rPr lang="hu-HU" sz="18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Of </a:t>
          </a:r>
          <a:r>
            <a:rPr lang="hu-HU" sz="1800" b="1" kern="1200" dirty="0" err="1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Mechanical</a:t>
          </a:r>
          <a:r>
            <a:rPr lang="hu-HU" sz="18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and </a:t>
          </a:r>
          <a:r>
            <a:rPr lang="hu-HU" sz="1800" b="1" kern="1200" dirty="0" err="1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Safety</a:t>
          </a:r>
          <a:r>
            <a:rPr lang="hu-HU" sz="18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u-HU" sz="1800" b="1" kern="1200" dirty="0" err="1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Engineering</a:t>
          </a:r>
          <a:endParaRPr lang="hu-HU" sz="18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9788" y="938783"/>
        <a:ext cx="3774795" cy="752592"/>
      </dsp:txXfrm>
    </dsp:sp>
    <dsp:sp modelId="{9A38C97E-5072-403C-95FB-8D0D2BFF53E7}">
      <dsp:nvSpPr>
        <dsp:cNvPr id="0" name=""/>
        <dsp:cNvSpPr/>
      </dsp:nvSpPr>
      <dsp:spPr>
        <a:xfrm>
          <a:off x="170085" y="787409"/>
          <a:ext cx="166289" cy="13112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1258"/>
              </a:lnTo>
              <a:lnTo>
                <a:pt x="166289" y="131125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EB1B58-1910-47CE-B6E6-3C24DEDD14FA}">
      <dsp:nvSpPr>
        <dsp:cNvPr id="0" name=""/>
        <dsp:cNvSpPr/>
      </dsp:nvSpPr>
      <dsp:spPr>
        <a:xfrm>
          <a:off x="336374" y="1842749"/>
          <a:ext cx="3861457" cy="5118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/>
            <a:t>Kandó Kálmán </a:t>
          </a:r>
          <a:r>
            <a:rPr lang="hu-HU" sz="1600" kern="1200" dirty="0" err="1" smtClean="0"/>
            <a:t>Fac</a:t>
          </a:r>
          <a:r>
            <a:rPr lang="hu-HU" sz="1600" kern="1200" dirty="0" smtClean="0"/>
            <a:t>. Of </a:t>
          </a:r>
          <a:r>
            <a:rPr lang="hu-HU" sz="1600" kern="1200" dirty="0" err="1" smtClean="0"/>
            <a:t>Electrical</a:t>
          </a:r>
          <a:r>
            <a:rPr lang="hu-HU" sz="1600" kern="1200" dirty="0" smtClean="0"/>
            <a:t> </a:t>
          </a:r>
          <a:r>
            <a:rPr lang="hu-HU" sz="1600" kern="1200" dirty="0" err="1" smtClean="0"/>
            <a:t>Engineering</a:t>
          </a:r>
          <a:endParaRPr lang="hu-HU" sz="1600" kern="1200" dirty="0" smtClean="0"/>
        </a:p>
      </dsp:txBody>
      <dsp:txXfrm>
        <a:off x="351365" y="1857740"/>
        <a:ext cx="3831475" cy="481856"/>
      </dsp:txXfrm>
    </dsp:sp>
    <dsp:sp modelId="{19532520-8A59-47EF-9EC5-774CA7B2B6DC}">
      <dsp:nvSpPr>
        <dsp:cNvPr id="0" name=""/>
        <dsp:cNvSpPr/>
      </dsp:nvSpPr>
      <dsp:spPr>
        <a:xfrm>
          <a:off x="170085" y="787409"/>
          <a:ext cx="166289" cy="19510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51056"/>
              </a:lnTo>
              <a:lnTo>
                <a:pt x="166289" y="19510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D8B9A3-9F59-4329-9206-BB65EE9FB29A}">
      <dsp:nvSpPr>
        <dsp:cNvPr id="0" name=""/>
        <dsp:cNvSpPr/>
      </dsp:nvSpPr>
      <dsp:spPr>
        <a:xfrm>
          <a:off x="336374" y="2482547"/>
          <a:ext cx="3850540" cy="5118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/>
            <a:t>Keleti Károly </a:t>
          </a:r>
          <a:r>
            <a:rPr lang="hu-HU" sz="1600" kern="1200" dirty="0" err="1" smtClean="0"/>
            <a:t>Fac</a:t>
          </a:r>
          <a:r>
            <a:rPr lang="hu-HU" sz="1600" kern="1200" dirty="0" smtClean="0"/>
            <a:t>. Of </a:t>
          </a:r>
          <a:r>
            <a:rPr lang="hu-HU" sz="1600" kern="1200" dirty="0" err="1" smtClean="0"/>
            <a:t>Economics</a:t>
          </a:r>
          <a:endParaRPr lang="hu-HU" sz="1600" kern="1200" dirty="0" smtClean="0"/>
        </a:p>
      </dsp:txBody>
      <dsp:txXfrm>
        <a:off x="351365" y="2497538"/>
        <a:ext cx="3820558" cy="481856"/>
      </dsp:txXfrm>
    </dsp:sp>
    <dsp:sp modelId="{3397E2C5-9A1F-46F2-AE95-981D620DCD68}">
      <dsp:nvSpPr>
        <dsp:cNvPr id="0" name=""/>
        <dsp:cNvSpPr/>
      </dsp:nvSpPr>
      <dsp:spPr>
        <a:xfrm>
          <a:off x="170085" y="787409"/>
          <a:ext cx="166289" cy="25908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0854"/>
              </a:lnTo>
              <a:lnTo>
                <a:pt x="166289" y="25908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722B09-1AFE-4F68-85F1-BA3246685589}">
      <dsp:nvSpPr>
        <dsp:cNvPr id="0" name=""/>
        <dsp:cNvSpPr/>
      </dsp:nvSpPr>
      <dsp:spPr>
        <a:xfrm>
          <a:off x="336374" y="3122345"/>
          <a:ext cx="4366359" cy="5118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/>
            <a:t>Neumann János </a:t>
          </a:r>
          <a:r>
            <a:rPr lang="hu-HU" sz="1600" kern="1200" dirty="0" err="1" smtClean="0"/>
            <a:t>Fac</a:t>
          </a:r>
          <a:r>
            <a:rPr lang="hu-HU" sz="1600" kern="1200" dirty="0" smtClean="0"/>
            <a:t>. Of </a:t>
          </a:r>
          <a:r>
            <a:rPr lang="hu-HU" sz="1600" kern="1200" dirty="0" err="1" smtClean="0"/>
            <a:t>Informatics</a:t>
          </a:r>
          <a:endParaRPr lang="hu-HU" sz="1600" kern="1200" dirty="0" smtClean="0"/>
        </a:p>
      </dsp:txBody>
      <dsp:txXfrm>
        <a:off x="351365" y="3137336"/>
        <a:ext cx="4336377" cy="481856"/>
      </dsp:txXfrm>
    </dsp:sp>
    <dsp:sp modelId="{E1600D94-6F8F-473A-991F-44CCA529B247}">
      <dsp:nvSpPr>
        <dsp:cNvPr id="0" name=""/>
        <dsp:cNvSpPr/>
      </dsp:nvSpPr>
      <dsp:spPr>
        <a:xfrm>
          <a:off x="170085" y="787409"/>
          <a:ext cx="166289" cy="32188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18857"/>
              </a:lnTo>
              <a:lnTo>
                <a:pt x="166289" y="32188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7E03FE-A4EA-45F6-AFFF-0762D0A64D14}">
      <dsp:nvSpPr>
        <dsp:cNvPr id="0" name=""/>
        <dsp:cNvSpPr/>
      </dsp:nvSpPr>
      <dsp:spPr>
        <a:xfrm>
          <a:off x="336374" y="3762143"/>
          <a:ext cx="7254086" cy="4882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/>
            <a:t>Rejtő Sándor </a:t>
          </a:r>
          <a:r>
            <a:rPr lang="hu-HU" sz="1600" kern="1200" dirty="0" err="1" smtClean="0"/>
            <a:t>Fac</a:t>
          </a:r>
          <a:r>
            <a:rPr lang="hu-HU" sz="1600" kern="1200" dirty="0" smtClean="0"/>
            <a:t>. Of </a:t>
          </a:r>
          <a:r>
            <a:rPr lang="hu-HU" sz="1600" kern="1200" dirty="0" err="1" smtClean="0"/>
            <a:t>Light</a:t>
          </a:r>
          <a:r>
            <a:rPr lang="hu-HU" sz="1600" kern="1200" dirty="0" smtClean="0"/>
            <a:t> </a:t>
          </a:r>
          <a:r>
            <a:rPr lang="hu-HU" sz="1600" kern="1200" dirty="0" err="1" smtClean="0"/>
            <a:t>Industry</a:t>
          </a:r>
          <a:r>
            <a:rPr lang="hu-HU" sz="1600" kern="1200" dirty="0" smtClean="0"/>
            <a:t> and </a:t>
          </a:r>
          <a:r>
            <a:rPr lang="hu-HU" sz="1600" kern="1200" dirty="0" err="1" smtClean="0"/>
            <a:t>Environmental</a:t>
          </a:r>
          <a:r>
            <a:rPr lang="hu-HU" sz="1600" kern="1200" dirty="0" smtClean="0"/>
            <a:t> </a:t>
          </a:r>
          <a:r>
            <a:rPr lang="hu-HU" sz="1600" kern="1200" dirty="0" err="1" smtClean="0"/>
            <a:t>Protection</a:t>
          </a:r>
          <a:r>
            <a:rPr lang="hu-HU" sz="1600" kern="1200" dirty="0" smtClean="0"/>
            <a:t> </a:t>
          </a:r>
          <a:r>
            <a:rPr lang="hu-HU" sz="1600" kern="1200" dirty="0" err="1" smtClean="0"/>
            <a:t>Engineering</a:t>
          </a:r>
          <a:endParaRPr lang="hu-HU" sz="1600" kern="1200" dirty="0" smtClean="0"/>
        </a:p>
      </dsp:txBody>
      <dsp:txXfrm>
        <a:off x="350674" y="3776443"/>
        <a:ext cx="7225486" cy="459647"/>
      </dsp:txXfrm>
    </dsp:sp>
    <dsp:sp modelId="{74F08856-0B67-47E3-9E7D-3C40AC478327}">
      <dsp:nvSpPr>
        <dsp:cNvPr id="0" name=""/>
        <dsp:cNvSpPr/>
      </dsp:nvSpPr>
      <dsp:spPr>
        <a:xfrm>
          <a:off x="3957977" y="275571"/>
          <a:ext cx="2478864" cy="4949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 err="1" smtClean="0"/>
            <a:t>Doctoral</a:t>
          </a:r>
          <a:r>
            <a:rPr lang="hu-HU" sz="2400" kern="1200" dirty="0" smtClean="0"/>
            <a:t> </a:t>
          </a:r>
          <a:r>
            <a:rPr lang="hu-HU" sz="2400" kern="1200" dirty="0" err="1" smtClean="0"/>
            <a:t>Schools</a:t>
          </a:r>
          <a:endParaRPr lang="hu-HU" sz="2400" kern="1200" dirty="0"/>
        </a:p>
      </dsp:txBody>
      <dsp:txXfrm>
        <a:off x="3972473" y="290067"/>
        <a:ext cx="2449872" cy="465935"/>
      </dsp:txXfrm>
    </dsp:sp>
    <dsp:sp modelId="{52C5AAF4-61F3-4360-BE28-9A03551DEAF4}">
      <dsp:nvSpPr>
        <dsp:cNvPr id="0" name=""/>
        <dsp:cNvSpPr/>
      </dsp:nvSpPr>
      <dsp:spPr>
        <a:xfrm>
          <a:off x="4205864" y="770498"/>
          <a:ext cx="247886" cy="5276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7669"/>
              </a:lnTo>
              <a:lnTo>
                <a:pt x="247886" y="52766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07E35A-E6AF-4E34-A2BA-F5D56A8FAAAE}">
      <dsp:nvSpPr>
        <dsp:cNvPr id="0" name=""/>
        <dsp:cNvSpPr/>
      </dsp:nvSpPr>
      <dsp:spPr>
        <a:xfrm>
          <a:off x="4453750" y="898458"/>
          <a:ext cx="3772053" cy="7994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err="1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Safety</a:t>
          </a:r>
          <a:r>
            <a:rPr lang="hu-HU" sz="18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and </a:t>
          </a:r>
          <a:r>
            <a:rPr lang="hu-HU" sz="1800" b="1" kern="1200" dirty="0" err="1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Security</a:t>
          </a:r>
          <a:r>
            <a:rPr lang="hu-HU" sz="18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u-HU" sz="1800" b="1" kern="1200" dirty="0" err="1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Sciences</a:t>
          </a:r>
          <a:endParaRPr lang="hu-HU" sz="18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77164" y="921872"/>
        <a:ext cx="3725225" cy="752592"/>
      </dsp:txXfrm>
    </dsp:sp>
    <dsp:sp modelId="{E3DA03C2-A2F9-4983-908C-4DC87599DBB9}">
      <dsp:nvSpPr>
        <dsp:cNvPr id="0" name=""/>
        <dsp:cNvSpPr/>
      </dsp:nvSpPr>
      <dsp:spPr>
        <a:xfrm>
          <a:off x="4205864" y="770498"/>
          <a:ext cx="247886" cy="13112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1258"/>
              </a:lnTo>
              <a:lnTo>
                <a:pt x="247886" y="131125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189E03-F042-4984-819E-DDC26514B36A}">
      <dsp:nvSpPr>
        <dsp:cNvPr id="0" name=""/>
        <dsp:cNvSpPr/>
      </dsp:nvSpPr>
      <dsp:spPr>
        <a:xfrm>
          <a:off x="4453750" y="1825838"/>
          <a:ext cx="3548269" cy="5118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err="1" smtClean="0"/>
            <a:t>Applied</a:t>
          </a:r>
          <a:r>
            <a:rPr lang="hu-HU" sz="1600" kern="1200" dirty="0" smtClean="0"/>
            <a:t> </a:t>
          </a:r>
          <a:r>
            <a:rPr lang="hu-HU" sz="1600" kern="1200" dirty="0" err="1" smtClean="0"/>
            <a:t>Informatics</a:t>
          </a:r>
          <a:r>
            <a:rPr lang="hu-HU" sz="1600" kern="1200" dirty="0" smtClean="0"/>
            <a:t> and </a:t>
          </a:r>
          <a:r>
            <a:rPr lang="hu-HU" sz="1600" kern="1200" dirty="0" err="1" smtClean="0"/>
            <a:t>Applied</a:t>
          </a:r>
          <a:r>
            <a:rPr lang="hu-HU" sz="1600" kern="1200" dirty="0" smtClean="0"/>
            <a:t> </a:t>
          </a:r>
          <a:r>
            <a:rPr lang="hu-HU" sz="1600" kern="1200" dirty="0" err="1" smtClean="0"/>
            <a:t>Mathematics</a:t>
          </a:r>
          <a:endParaRPr lang="hu-HU" sz="1600" kern="1200" dirty="0"/>
        </a:p>
      </dsp:txBody>
      <dsp:txXfrm>
        <a:off x="4468741" y="1840829"/>
        <a:ext cx="3518287" cy="481856"/>
      </dsp:txXfrm>
    </dsp:sp>
    <dsp:sp modelId="{4DE5F0FA-7390-441F-B48D-4321FC317C30}">
      <dsp:nvSpPr>
        <dsp:cNvPr id="0" name=""/>
        <dsp:cNvSpPr/>
      </dsp:nvSpPr>
      <dsp:spPr>
        <a:xfrm>
          <a:off x="4205864" y="770498"/>
          <a:ext cx="247886" cy="19510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51056"/>
              </a:lnTo>
              <a:lnTo>
                <a:pt x="247886" y="19510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A83BA3-5E8C-4A2E-852C-05CA4ADEB899}">
      <dsp:nvSpPr>
        <dsp:cNvPr id="0" name=""/>
        <dsp:cNvSpPr/>
      </dsp:nvSpPr>
      <dsp:spPr>
        <a:xfrm>
          <a:off x="4453750" y="2465636"/>
          <a:ext cx="1870364" cy="5118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err="1" smtClean="0"/>
            <a:t>Material</a:t>
          </a:r>
          <a:r>
            <a:rPr lang="hu-HU" sz="1600" kern="1200" dirty="0" smtClean="0"/>
            <a:t> </a:t>
          </a:r>
          <a:r>
            <a:rPr lang="hu-HU" sz="1600" kern="1200" dirty="0" err="1" smtClean="0"/>
            <a:t>Sciences</a:t>
          </a:r>
          <a:r>
            <a:rPr lang="hu-HU" sz="1600" kern="1200" dirty="0" smtClean="0"/>
            <a:t> and Technologies</a:t>
          </a:r>
          <a:endParaRPr lang="hu-HU" sz="1600" kern="1200" dirty="0"/>
        </a:p>
      </dsp:txBody>
      <dsp:txXfrm>
        <a:off x="4468741" y="2480627"/>
        <a:ext cx="1840382" cy="4818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4AA7C2-E8DC-467C-9833-F833067453C2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A8E8C-7000-4BD7-A278-0C13557904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133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50BE-36FB-48B8-BC3B-BF82FA8A4B16}" type="datetime1">
              <a:rPr lang="en-US" smtClean="0"/>
              <a:pPr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8D951-FD7A-4EA6-9971-BA4650F5F282}" type="datetime1">
              <a:rPr lang="en-US" smtClean="0"/>
              <a:pPr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DDA1A-1160-4810-A009-9384DF143964}" type="datetime1">
              <a:rPr lang="en-US" smtClean="0"/>
              <a:pPr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B8CA7-DF52-4574-B28B-BF67C425F74E}" type="datetime1">
              <a:rPr lang="en-US" smtClean="0"/>
              <a:pPr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F388C-ACCE-4EF5-AD2C-86A2C6495869}" type="datetime1">
              <a:rPr lang="en-US" smtClean="0"/>
              <a:pPr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A2DB-E9A4-4F11-9A97-3D805873123B}" type="datetime1">
              <a:rPr lang="en-US" smtClean="0"/>
              <a:pPr/>
              <a:t>12/13/2016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039D-4B07-4C92-99B2-D30586816A68}" type="datetime1">
              <a:rPr lang="en-US" smtClean="0"/>
              <a:pPr/>
              <a:t>12/13/2016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C0F6-D106-4D90-B6A1-515B7FD8F0C8}" type="datetime1">
              <a:rPr lang="en-US" smtClean="0"/>
              <a:pPr/>
              <a:t>12/13/2016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B9723-2437-47C8-833A-EDB2EBB6A5A1}" type="datetime1">
              <a:rPr lang="en-US" smtClean="0"/>
              <a:pPr/>
              <a:t>12/13/2016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C9E6-3B8B-4571-9128-858A99C98B86}" type="datetime1">
              <a:rPr lang="en-US" smtClean="0"/>
              <a:pPr/>
              <a:t>12/13/2016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141EB-C6BD-49FF-BC05-BF0312C62789}" type="datetime1">
              <a:rPr lang="en-US" smtClean="0"/>
              <a:pPr/>
              <a:t>12/13/2016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1E575-74B0-4F22-8519-3F96FB7A2B3A}" type="datetime1">
              <a:rPr lang="en-US" smtClean="0"/>
              <a:pPr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4.jpeg"/><Relationship Id="rId10" Type="http://schemas.openxmlformats.org/officeDocument/2006/relationships/image" Target="../media/image18.png"/><Relationship Id="rId4" Type="http://schemas.openxmlformats.org/officeDocument/2006/relationships/image" Target="../media/image3.jpe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jpeg"/><Relationship Id="rId7" Type="http://schemas.openxmlformats.org/officeDocument/2006/relationships/image" Target="../media/image1.png"/><Relationship Id="rId12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22.jpeg"/><Relationship Id="rId5" Type="http://schemas.openxmlformats.org/officeDocument/2006/relationships/image" Target="../media/image4.jpeg"/><Relationship Id="rId10" Type="http://schemas.openxmlformats.org/officeDocument/2006/relationships/image" Target="../media/image21.jpeg"/><Relationship Id="rId4" Type="http://schemas.openxmlformats.org/officeDocument/2006/relationships/image" Target="../media/image3.jpeg"/><Relationship Id="rId9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2.jpeg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3.jpeg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7.jpeg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8.png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13" Type="http://schemas.openxmlformats.org/officeDocument/2006/relationships/image" Target="../media/image14.jpeg"/><Relationship Id="rId3" Type="http://schemas.openxmlformats.org/officeDocument/2006/relationships/image" Target="../media/image2.jpeg"/><Relationship Id="rId7" Type="http://schemas.openxmlformats.org/officeDocument/2006/relationships/image" Target="../media/image1.png"/><Relationship Id="rId12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12.jpeg"/><Relationship Id="rId5" Type="http://schemas.openxmlformats.org/officeDocument/2006/relationships/image" Target="../media/image4.jpeg"/><Relationship Id="rId10" Type="http://schemas.openxmlformats.org/officeDocument/2006/relationships/image" Target="../media/image11.png"/><Relationship Id="rId4" Type="http://schemas.openxmlformats.org/officeDocument/2006/relationships/image" Target="../media/image3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diagramColors" Target="../diagrams/colors1.xml"/><Relationship Id="rId11" Type="http://schemas.openxmlformats.org/officeDocument/2006/relationships/oleObject" Target="../embeddings/oleObject8.bin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506" y="609601"/>
            <a:ext cx="7772400" cy="457200"/>
          </a:xfrm>
        </p:spPr>
        <p:txBody>
          <a:bodyPr>
            <a:normAutofit fontScale="90000"/>
          </a:bodyPr>
          <a:lstStyle/>
          <a:p>
            <a:r>
              <a:rPr lang="en-US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8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1524000"/>
            <a:ext cx="9067800" cy="1143000"/>
          </a:xfrm>
        </p:spPr>
        <p:txBody>
          <a:bodyPr/>
          <a:lstStyle/>
          <a:p>
            <a:r>
              <a:rPr lang="sr-Latn-BA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Education and research activities at OE, Hungary</a:t>
            </a:r>
            <a:endParaRPr lang="bs-Latn-BA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668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621506" y="2286000"/>
            <a:ext cx="7836694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BA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Ágota DRÉGELYI-KISS, PhD, vice-dean for research</a:t>
            </a:r>
          </a:p>
          <a:p>
            <a:endParaRPr lang="sr-Latn-BA" sz="1800" dirty="0" smtClean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r>
              <a:rPr lang="sr-Latn-BA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Bánki Donát Faculty of Mechanical and Safety Engineering, </a:t>
            </a:r>
          </a:p>
          <a:p>
            <a:r>
              <a:rPr lang="sr-Latn-BA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Óbuda University, Hungary</a:t>
            </a:r>
            <a:endParaRPr lang="bs-Latn-BA" sz="18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4953000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BA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Kick-off meeting/ 15 December 2016</a:t>
            </a:r>
            <a:endParaRPr lang="bs-Latn-BA" sz="18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6057781"/>
            <a:ext cx="9144000" cy="800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200" dirty="0">
                <a:effectLst/>
                <a:latin typeface="Book Antiqua"/>
                <a:ea typeface="Calibri"/>
                <a:cs typeface="Times New Roman"/>
              </a:rPr>
              <a:t>Project number:  </a:t>
            </a:r>
            <a:r>
              <a:rPr lang="sr-Latn-RS" sz="1200" smtClean="0">
                <a:effectLst/>
                <a:latin typeface="Book Antiqua"/>
                <a:ea typeface="Calibri"/>
                <a:cs typeface="Times New Roman"/>
              </a:rPr>
              <a:t>5</a:t>
            </a:r>
            <a:r>
              <a:rPr lang="en-US" sz="1200" smtClean="0">
                <a:latin typeface="Book Antiqua"/>
                <a:ea typeface="Calibri"/>
                <a:cs typeface="Times New Roman"/>
              </a:rPr>
              <a:t>73806-EPP-1-2016-1-RS-EPPKA2-CBHE-JP</a:t>
            </a:r>
            <a:endParaRPr lang="bs-Latn-BA" sz="1200" dirty="0">
              <a:latin typeface="Book Antiqua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effectLst/>
                <a:latin typeface="Book Antiqua"/>
                <a:ea typeface="Calibri"/>
                <a:cs typeface="Times New Roman"/>
              </a:rPr>
              <a:t> </a:t>
            </a:r>
            <a:endParaRPr lang="bs-Latn-BA" sz="1200" dirty="0">
              <a:effectLst/>
              <a:latin typeface="Book Antiqua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bs-Latn-BA" sz="1100" i="1" dirty="0">
                <a:effectLst/>
                <a:latin typeface="Book Antiqua"/>
                <a:ea typeface="Calibri"/>
                <a:cs typeface="Times New Roman"/>
              </a:rPr>
              <a:t>"This project has been funded with support from the European Commission. This publication </a:t>
            </a:r>
            <a:r>
              <a:rPr lang="bs-Latn-BA" sz="1100" i="1" dirty="0" smtClean="0">
                <a:effectLst/>
                <a:latin typeface="Book Antiqua"/>
                <a:ea typeface="Calibri"/>
                <a:cs typeface="Times New Roman"/>
              </a:rPr>
              <a:t>reflects </a:t>
            </a:r>
            <a:r>
              <a:rPr lang="bs-Latn-BA" sz="1100" i="1" dirty="0">
                <a:effectLst/>
                <a:latin typeface="Book Antiqua"/>
                <a:ea typeface="Calibri"/>
                <a:cs typeface="Times New Roman"/>
              </a:rPr>
              <a:t>the views only of the author, and the Commission cannot be held responsible for any use which may be made of the information contained therein"</a:t>
            </a:r>
            <a:endParaRPr lang="bs-Latn-BA" sz="1200" dirty="0">
              <a:effectLst/>
              <a:latin typeface="Book Antiqua"/>
              <a:ea typeface="Calibri"/>
              <a:cs typeface="Times New Roman"/>
            </a:endParaRPr>
          </a:p>
        </p:txBody>
      </p:sp>
      <p:pic>
        <p:nvPicPr>
          <p:cNvPr id="15" name="Picture 14" descr="eu_flag_co_funded_pos_[rgb]_right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pic>
        <p:nvPicPr>
          <p:cNvPr id="12" name="Picture 10" descr="oe_cimer_szines_print_res"/>
          <p:cNvPicPr>
            <a:picLocks noChangeAspect="1" noChangeArrowheads="1"/>
          </p:cNvPicPr>
          <p:nvPr/>
        </p:nvPicPr>
        <p:blipFill>
          <a:blip r:embed="rId5" cstate="print"/>
          <a:srcRect t="635"/>
          <a:stretch>
            <a:fillRect/>
          </a:stretch>
        </p:blipFill>
        <p:spPr bwMode="auto">
          <a:xfrm>
            <a:off x="3124200" y="3505200"/>
            <a:ext cx="792162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2809538"/>
              </p:ext>
            </p:extLst>
          </p:nvPr>
        </p:nvGraphicFramePr>
        <p:xfrm>
          <a:off x="4656221" y="3720696"/>
          <a:ext cx="1084930" cy="1093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CorelPhotoPaint.Image.8" r:id="rId6" imgW="1801067" imgH="1920244" progId="">
                  <p:embed/>
                </p:oleObj>
              </mc:Choice>
              <mc:Fallback>
                <p:oleObj name="CorelPhotoPaint.Image.8" r:id="rId6" imgW="1801067" imgH="1920244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6221" y="3720696"/>
                        <a:ext cx="1084930" cy="10930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395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700"/>
            <a:ext cx="8229600" cy="749300"/>
          </a:xfrm>
        </p:spPr>
        <p:txBody>
          <a:bodyPr>
            <a:normAutofit fontScale="90000"/>
          </a:bodyPr>
          <a:lstStyle/>
          <a:p>
            <a:r>
              <a:rPr lang="bs-Latn-BA" sz="36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Selected Research activities of the Faculty</a:t>
            </a:r>
            <a:endParaRPr lang="bs-Latn-BA" sz="36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pic>
        <p:nvPicPr>
          <p:cNvPr id="10" name="Picture 10" descr="oe_cimer_szines_print_res"/>
          <p:cNvPicPr>
            <a:picLocks noChangeAspect="1" noChangeArrowheads="1"/>
          </p:cNvPicPr>
          <p:nvPr/>
        </p:nvPicPr>
        <p:blipFill>
          <a:blip r:embed="rId5" cstate="print"/>
          <a:srcRect t="635"/>
          <a:stretch>
            <a:fillRect/>
          </a:stretch>
        </p:blipFill>
        <p:spPr bwMode="auto">
          <a:xfrm>
            <a:off x="44364" y="6217771"/>
            <a:ext cx="328161" cy="63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Object 5"/>
          <p:cNvGraphicFramePr>
            <a:graphicFrameLocks/>
          </p:cNvGraphicFramePr>
          <p:nvPr/>
        </p:nvGraphicFramePr>
        <p:xfrm>
          <a:off x="457200" y="6258838"/>
          <a:ext cx="481345" cy="551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6" name="CorelPhotoPaint.Image.8" r:id="rId6" imgW="1801067" imgH="1920244" progId="">
                  <p:embed/>
                </p:oleObj>
              </mc:Choice>
              <mc:Fallback>
                <p:oleObj name="CorelPhotoPaint.Image.8" r:id="rId6" imgW="1801067" imgH="1920244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258838"/>
                        <a:ext cx="481345" cy="5518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zövegdoboz 13"/>
          <p:cNvSpPr txBox="1"/>
          <p:nvPr/>
        </p:nvSpPr>
        <p:spPr>
          <a:xfrm>
            <a:off x="1047609" y="6420164"/>
            <a:ext cx="4138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Óbuda University, Budapest, Hungary (OE)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7285" y="1475965"/>
            <a:ext cx="3385829" cy="2638425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4890482" y="4114390"/>
            <a:ext cx="41011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</a:t>
            </a:r>
            <a:r>
              <a:rPr lang="hu-HU" sz="1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evaluation</a:t>
            </a:r>
            <a:r>
              <a:rPr lang="hu-H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hu-H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multivariate</a:t>
            </a:r>
            <a:r>
              <a:rPr lang="hu-H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statistics</a:t>
            </a:r>
            <a:endParaRPr lang="hu-HU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698" y="1359684"/>
            <a:ext cx="2426102" cy="2702294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166082" y="4061978"/>
            <a:ext cx="43627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Quality</a:t>
            </a:r>
            <a:r>
              <a:rPr lang="hu-H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hu-H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automotive</a:t>
            </a:r>
            <a:r>
              <a:rPr lang="hu-H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industry</a:t>
            </a:r>
            <a:r>
              <a:rPr lang="hu-H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hu-HU" sz="1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</a:t>
            </a:r>
            <a:r>
              <a:rPr lang="hu-H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endParaRPr lang="hu-HU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0804" y="4418205"/>
            <a:ext cx="3648075" cy="2005922"/>
          </a:xfrm>
          <a:prstGeom prst="rect">
            <a:avLst/>
          </a:prstGeom>
        </p:spPr>
      </p:pic>
      <p:sp>
        <p:nvSpPr>
          <p:cNvPr id="18" name="Szövegdoboz 17"/>
          <p:cNvSpPr txBox="1"/>
          <p:nvPr/>
        </p:nvSpPr>
        <p:spPr>
          <a:xfrm>
            <a:off x="4528878" y="5248474"/>
            <a:ext cx="41011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Unmanned</a:t>
            </a:r>
            <a:r>
              <a:rPr lang="hu-H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Aerial</a:t>
            </a:r>
            <a:r>
              <a:rPr lang="hu-H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Vehicle</a:t>
            </a:r>
            <a:r>
              <a:rPr lang="hu-H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(UAV) </a:t>
            </a:r>
            <a:r>
              <a:rPr lang="hu-HU" sz="1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systems</a:t>
            </a:r>
            <a:endParaRPr lang="hu-HU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971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700"/>
            <a:ext cx="8458200" cy="749300"/>
          </a:xfrm>
        </p:spPr>
        <p:txBody>
          <a:bodyPr>
            <a:noAutofit/>
          </a:bodyPr>
          <a:lstStyle/>
          <a:p>
            <a:r>
              <a:rPr lang="bs-Latn-BA" sz="2800" dirty="0">
                <a:solidFill>
                  <a:srgbClr val="002060"/>
                </a:solidFill>
                <a:latin typeface="Book Antiqua" panose="02040602050305030304" pitchFamily="18" charset="0"/>
              </a:rPr>
              <a:t>Selected Research activities of the Faculty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pic>
        <p:nvPicPr>
          <p:cNvPr id="10" name="Picture 10" descr="oe_cimer_szines_print_res"/>
          <p:cNvPicPr>
            <a:picLocks noChangeAspect="1" noChangeArrowheads="1"/>
          </p:cNvPicPr>
          <p:nvPr/>
        </p:nvPicPr>
        <p:blipFill>
          <a:blip r:embed="rId5" cstate="print"/>
          <a:srcRect t="635"/>
          <a:stretch>
            <a:fillRect/>
          </a:stretch>
        </p:blipFill>
        <p:spPr bwMode="auto">
          <a:xfrm>
            <a:off x="44364" y="6217771"/>
            <a:ext cx="328161" cy="63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Object 5"/>
          <p:cNvGraphicFramePr>
            <a:graphicFrameLocks/>
          </p:cNvGraphicFramePr>
          <p:nvPr/>
        </p:nvGraphicFramePr>
        <p:xfrm>
          <a:off x="457200" y="6258838"/>
          <a:ext cx="481345" cy="551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8" name="CorelPhotoPaint.Image.8" r:id="rId6" imgW="1801067" imgH="1920244" progId="">
                  <p:embed/>
                </p:oleObj>
              </mc:Choice>
              <mc:Fallback>
                <p:oleObj name="CorelPhotoPaint.Image.8" r:id="rId6" imgW="1801067" imgH="1920244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258838"/>
                        <a:ext cx="481345" cy="5518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zövegdoboz 13"/>
          <p:cNvSpPr txBox="1"/>
          <p:nvPr/>
        </p:nvSpPr>
        <p:spPr>
          <a:xfrm>
            <a:off x="1047609" y="6420164"/>
            <a:ext cx="4138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Óbuda University, Budapest, Hungary (OE)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123710" y="3543099"/>
            <a:ext cx="442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i="1" dirty="0" err="1"/>
              <a:t>Drones</a:t>
            </a:r>
            <a:r>
              <a:rPr lang="hu-HU" b="1" i="1" dirty="0"/>
              <a:t> </a:t>
            </a:r>
            <a:r>
              <a:rPr lang="hu-HU" b="1" i="1" dirty="0" err="1"/>
              <a:t>applications</a:t>
            </a:r>
            <a:r>
              <a:rPr lang="hu-HU" b="1" i="1" dirty="0"/>
              <a:t> </a:t>
            </a:r>
            <a:r>
              <a:rPr lang="hu-HU" b="1" i="1" dirty="0" err="1"/>
              <a:t>in</a:t>
            </a:r>
            <a:r>
              <a:rPr lang="hu-HU" b="1" i="1" dirty="0"/>
              <a:t> </a:t>
            </a:r>
            <a:r>
              <a:rPr lang="hu-HU" b="1" i="1" dirty="0" err="1"/>
              <a:t>disaster</a:t>
            </a:r>
            <a:r>
              <a:rPr lang="hu-HU" b="1" i="1" dirty="0"/>
              <a:t> </a:t>
            </a:r>
            <a:r>
              <a:rPr lang="hu-HU" b="1" i="1" dirty="0" smtClean="0"/>
              <a:t>management</a:t>
            </a:r>
            <a:endParaRPr lang="hu-HU" b="1" i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5241105" y="4343400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i="1" dirty="0" err="1" smtClean="0"/>
              <a:t>Applied</a:t>
            </a:r>
            <a:r>
              <a:rPr lang="hu-HU" b="1" i="1" dirty="0" smtClean="0"/>
              <a:t> </a:t>
            </a:r>
            <a:r>
              <a:rPr lang="hu-HU" b="1" i="1" dirty="0" err="1" smtClean="0"/>
              <a:t>Biometrics</a:t>
            </a:r>
            <a:r>
              <a:rPr lang="hu-HU" b="1" i="1" dirty="0" smtClean="0"/>
              <a:t> </a:t>
            </a:r>
            <a:endParaRPr lang="hu-HU" b="1" i="1" dirty="0"/>
          </a:p>
        </p:txBody>
      </p:sp>
      <p:sp>
        <p:nvSpPr>
          <p:cNvPr id="8" name="Szövegdoboz 7"/>
          <p:cNvSpPr txBox="1"/>
          <p:nvPr/>
        </p:nvSpPr>
        <p:spPr>
          <a:xfrm>
            <a:off x="129116" y="5931530"/>
            <a:ext cx="4717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i="1" dirty="0" err="1"/>
              <a:t>Evacuation</a:t>
            </a:r>
            <a:r>
              <a:rPr lang="hu-HU" b="1" i="1" dirty="0"/>
              <a:t> of </a:t>
            </a:r>
            <a:r>
              <a:rPr lang="hu-HU" b="1" i="1" dirty="0" err="1"/>
              <a:t>buildings</a:t>
            </a:r>
            <a:r>
              <a:rPr lang="hu-HU" b="1" i="1" dirty="0"/>
              <a:t> </a:t>
            </a:r>
            <a:r>
              <a:rPr lang="hu-HU" b="1" i="1" dirty="0" err="1"/>
              <a:t>based</a:t>
            </a:r>
            <a:r>
              <a:rPr lang="hu-HU" b="1" i="1" dirty="0"/>
              <a:t> </a:t>
            </a:r>
            <a:r>
              <a:rPr lang="hu-HU" b="1" i="1" dirty="0" err="1"/>
              <a:t>on</a:t>
            </a:r>
            <a:r>
              <a:rPr lang="hu-HU" b="1" i="1" dirty="0"/>
              <a:t> </a:t>
            </a:r>
            <a:r>
              <a:rPr lang="hu-HU" b="1" i="1" dirty="0" err="1"/>
              <a:t>real-time</a:t>
            </a:r>
            <a:r>
              <a:rPr lang="hu-HU" b="1" i="1" dirty="0"/>
              <a:t> </a:t>
            </a:r>
            <a:r>
              <a:rPr lang="hu-HU" b="1" i="1" dirty="0" err="1" smtClean="0"/>
              <a:t>data</a:t>
            </a:r>
            <a:endParaRPr lang="hu-HU" b="1" i="1" dirty="0"/>
          </a:p>
        </p:txBody>
      </p:sp>
      <p:pic>
        <p:nvPicPr>
          <p:cNvPr id="14344" name="Picture 8" descr="Képtalálat a következőre: „Drones applications in disaster management”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33" y="1356908"/>
            <a:ext cx="3109228" cy="219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 descr="M1D unmanned UAV thermal FLIR image of a human &amp; a vehicle.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0" t="14061" b="34273"/>
          <a:stretch/>
        </p:blipFill>
        <p:spPr bwMode="auto">
          <a:xfrm>
            <a:off x="5297220" y="1574799"/>
            <a:ext cx="3618179" cy="215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9" name="Picture 13" descr="M1D eo/Ir Ptz flir thermal Ir imaging camera gimbal turret mounted on Uas dron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595" y="2150669"/>
            <a:ext cx="1779957" cy="100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1" name="Picture 15" descr="Képtalálat a következőre: „evacuation of buildings regulations”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2" t="51161" r="7443" b="8372"/>
          <a:stretch/>
        </p:blipFill>
        <p:spPr bwMode="auto">
          <a:xfrm>
            <a:off x="457200" y="3943615"/>
            <a:ext cx="3725326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Kép 2" descr="Bioscrypt használat közben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194549" y="3787868"/>
            <a:ext cx="1720850" cy="229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589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 smtClean="0"/>
              <a:t>Thanks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your</a:t>
            </a:r>
            <a:r>
              <a:rPr lang="hu-HU" dirty="0" smtClean="0"/>
              <a:t> </a:t>
            </a:r>
            <a:r>
              <a:rPr lang="hu-HU" dirty="0" err="1" smtClean="0"/>
              <a:t>attention</a:t>
            </a:r>
            <a:r>
              <a:rPr lang="hu-HU" dirty="0" smtClean="0"/>
              <a:t>!</a:t>
            </a:r>
            <a:endParaRPr lang="hu-H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pic>
        <p:nvPicPr>
          <p:cNvPr id="10" name="Picture 10" descr="oe_cimer_szines_print_res"/>
          <p:cNvPicPr>
            <a:picLocks noChangeAspect="1" noChangeArrowheads="1"/>
          </p:cNvPicPr>
          <p:nvPr/>
        </p:nvPicPr>
        <p:blipFill>
          <a:blip r:embed="rId5" cstate="print"/>
          <a:srcRect t="635"/>
          <a:stretch>
            <a:fillRect/>
          </a:stretch>
        </p:blipFill>
        <p:spPr bwMode="auto">
          <a:xfrm>
            <a:off x="44364" y="6217771"/>
            <a:ext cx="328161" cy="63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Object 5"/>
          <p:cNvGraphicFramePr>
            <a:graphicFrameLocks/>
          </p:cNvGraphicFramePr>
          <p:nvPr/>
        </p:nvGraphicFramePr>
        <p:xfrm>
          <a:off x="457200" y="6258838"/>
          <a:ext cx="481345" cy="551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4" name="CorelPhotoPaint.Image.8" r:id="rId6" imgW="1801067" imgH="1920244" progId="">
                  <p:embed/>
                </p:oleObj>
              </mc:Choice>
              <mc:Fallback>
                <p:oleObj name="CorelPhotoPaint.Image.8" r:id="rId6" imgW="1801067" imgH="1920244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258838"/>
                        <a:ext cx="481345" cy="5518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zövegdoboz 13"/>
          <p:cNvSpPr txBox="1"/>
          <p:nvPr/>
        </p:nvSpPr>
        <p:spPr>
          <a:xfrm>
            <a:off x="1047609" y="6420164"/>
            <a:ext cx="4138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Óbuda University, Budapest, Hungary (OE)</a:t>
            </a:r>
            <a:endParaRPr lang="hu-HU" dirty="0"/>
          </a:p>
        </p:txBody>
      </p:sp>
      <p:pic>
        <p:nvPicPr>
          <p:cNvPr id="15370" name="Picture 10" descr="Képtalálat a következőre: „thanks”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78" y="885826"/>
            <a:ext cx="6639122" cy="358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59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700"/>
            <a:ext cx="8229600" cy="749300"/>
          </a:xfrm>
        </p:spPr>
        <p:txBody>
          <a:bodyPr>
            <a:normAutofit fontScale="90000"/>
          </a:bodyPr>
          <a:lstStyle/>
          <a:p>
            <a:pPr lvl="0"/>
            <a:r>
              <a:rPr lang="en-US" b="1" kern="0" dirty="0">
                <a:solidFill>
                  <a:schemeClr val="tx2"/>
                </a:solidFill>
              </a:rPr>
              <a:t>Famous Hungarian </a:t>
            </a:r>
            <a:r>
              <a:rPr lang="en-US" b="1" kern="0" dirty="0" smtClean="0">
                <a:solidFill>
                  <a:schemeClr val="tx2"/>
                </a:solidFill>
              </a:rPr>
              <a:t>inventors</a:t>
            </a:r>
            <a:endParaRPr lang="bs-Latn-BA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pic>
        <p:nvPicPr>
          <p:cNvPr id="16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161751" y="3870989"/>
            <a:ext cx="2016720" cy="2667923"/>
          </a:xfrm>
        </p:spPr>
      </p:pic>
      <p:sp>
        <p:nvSpPr>
          <p:cNvPr id="17" name="Szövegdoboz 5"/>
          <p:cNvSpPr txBox="1">
            <a:spLocks noChangeArrowheads="1"/>
          </p:cNvSpPr>
          <p:nvPr/>
        </p:nvSpPr>
        <p:spPr bwMode="auto">
          <a:xfrm>
            <a:off x="3749515" y="1776986"/>
            <a:ext cx="4752528" cy="171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ct val="20000"/>
              </a:spcAft>
            </a:pPr>
            <a:r>
              <a:rPr lang="en-US" sz="2400" b="1" dirty="0" smtClean="0"/>
              <a:t>Chief Designer of</a:t>
            </a:r>
            <a:r>
              <a:rPr lang="hu-HU" sz="2400" b="1" dirty="0" smtClean="0"/>
              <a:t> </a:t>
            </a:r>
            <a:r>
              <a:rPr lang="en-US" sz="2400" b="1" dirty="0" smtClean="0"/>
              <a:t>Ford Model</a:t>
            </a:r>
            <a:r>
              <a:rPr lang="hu-HU" sz="2400" b="1" dirty="0" smtClean="0"/>
              <a:t> T</a:t>
            </a:r>
            <a:r>
              <a:rPr lang="en-US" sz="2400" dirty="0" smtClean="0"/>
              <a:t> </a:t>
            </a:r>
          </a:p>
          <a:p>
            <a:pPr algn="ctr">
              <a:spcAft>
                <a:spcPct val="20000"/>
              </a:spcAft>
            </a:pPr>
            <a:r>
              <a:rPr lang="en-US" sz="2400" dirty="0" smtClean="0"/>
              <a:t>the most famous alumnus of </a:t>
            </a:r>
            <a:r>
              <a:rPr lang="en-US" sz="2400" dirty="0" err="1" smtClean="0"/>
              <a:t>Óbuda</a:t>
            </a:r>
            <a:r>
              <a:rPr lang="en-US" sz="2400" dirty="0" smtClean="0"/>
              <a:t> University</a:t>
            </a:r>
          </a:p>
          <a:p>
            <a:pPr algn="ctr">
              <a:spcAft>
                <a:spcPct val="20000"/>
              </a:spcAft>
            </a:pPr>
            <a:r>
              <a:rPr lang="en-US" sz="2400" b="1" dirty="0" smtClean="0"/>
              <a:t>Mr. </a:t>
            </a:r>
            <a:r>
              <a:rPr lang="en-US" sz="2400" b="1" dirty="0" err="1" smtClean="0"/>
              <a:t>József</a:t>
            </a:r>
            <a:r>
              <a:rPr lang="en-US" sz="2400" b="1" dirty="0" smtClean="0"/>
              <a:t> GALAMB</a:t>
            </a:r>
            <a:endParaRPr lang="en-US" dirty="0"/>
          </a:p>
        </p:txBody>
      </p:sp>
      <p:pic>
        <p:nvPicPr>
          <p:cNvPr id="18" name="Picture 4" descr="emleksz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7147" y="1488954"/>
            <a:ext cx="3216275" cy="4586288"/>
          </a:xfrm>
          <a:prstGeom prst="rect">
            <a:avLst/>
          </a:prstGeom>
          <a:noFill/>
          <a:ln w="25400">
            <a:solidFill>
              <a:srgbClr val="590F1F"/>
            </a:solidFill>
            <a:miter lim="800000"/>
            <a:headEnd/>
            <a:tailEnd/>
          </a:ln>
        </p:spPr>
      </p:pic>
      <p:pic>
        <p:nvPicPr>
          <p:cNvPr id="19" name="Picture 10" descr="oe_cimer_szines_print_res"/>
          <p:cNvPicPr>
            <a:picLocks noChangeAspect="1" noChangeArrowheads="1"/>
          </p:cNvPicPr>
          <p:nvPr/>
        </p:nvPicPr>
        <p:blipFill>
          <a:blip r:embed="rId7" cstate="print"/>
          <a:srcRect t="635"/>
          <a:stretch>
            <a:fillRect/>
          </a:stretch>
        </p:blipFill>
        <p:spPr bwMode="auto">
          <a:xfrm>
            <a:off x="44364" y="6217771"/>
            <a:ext cx="328161" cy="63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372233"/>
              </p:ext>
            </p:extLst>
          </p:nvPr>
        </p:nvGraphicFramePr>
        <p:xfrm>
          <a:off x="457200" y="6258838"/>
          <a:ext cx="481345" cy="551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CorelPhotoPaint.Image.8" r:id="rId8" imgW="1801067" imgH="1920244" progId="">
                  <p:embed/>
                </p:oleObj>
              </mc:Choice>
              <mc:Fallback>
                <p:oleObj name="CorelPhotoPaint.Image.8" r:id="rId8" imgW="1801067" imgH="1920244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258838"/>
                        <a:ext cx="481345" cy="5518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zövegdoboz 3"/>
          <p:cNvSpPr txBox="1"/>
          <p:nvPr/>
        </p:nvSpPr>
        <p:spPr>
          <a:xfrm>
            <a:off x="1047609" y="6420164"/>
            <a:ext cx="4138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Óbuda University, Budapest, Hungary (OE)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1828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700"/>
            <a:ext cx="8229600" cy="749300"/>
          </a:xfrm>
        </p:spPr>
        <p:txBody>
          <a:bodyPr>
            <a:normAutofit fontScale="90000"/>
          </a:bodyPr>
          <a:lstStyle/>
          <a:p>
            <a:pPr lvl="0"/>
            <a:r>
              <a:rPr lang="en-US" b="1" dirty="0"/>
              <a:t>Hungarian Higher Educational </a:t>
            </a:r>
            <a:r>
              <a:rPr lang="hu-HU" b="1" dirty="0" smtClean="0"/>
              <a:t>System</a:t>
            </a:r>
            <a:endParaRPr lang="bs-Latn-BA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>
              <a:spcAft>
                <a:spcPct val="0"/>
              </a:spcAft>
              <a:buFontTx/>
              <a:buChar char="•"/>
              <a:defRPr/>
            </a:pPr>
            <a:r>
              <a:rPr lang="en-US" sz="2400" b="1" kern="0" dirty="0"/>
              <a:t>Pre-Bologna system (up to 2006):</a:t>
            </a:r>
          </a:p>
          <a:p>
            <a:pPr marL="720000" lvl="1" indent="-252000" fontAlgn="base"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2400" kern="0" dirty="0"/>
              <a:t>university-level degree,</a:t>
            </a:r>
          </a:p>
          <a:p>
            <a:pPr marL="720000" lvl="1" indent="-252000" fontAlgn="base"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2400" kern="0" dirty="0"/>
              <a:t>college-level degree.</a:t>
            </a:r>
          </a:p>
          <a:p>
            <a:pPr lvl="0" fontAlgn="base">
              <a:spcAft>
                <a:spcPct val="0"/>
              </a:spcAft>
              <a:buFontTx/>
              <a:buChar char="•"/>
              <a:defRPr/>
            </a:pPr>
            <a:r>
              <a:rPr lang="en-US" sz="2400" b="1" kern="0" dirty="0"/>
              <a:t>Bologna system fully adopted with the three consecutive training cycles from 2006:</a:t>
            </a:r>
          </a:p>
          <a:p>
            <a:pPr marL="720000" lvl="1" indent="-252000" fontAlgn="base"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2400" kern="0" dirty="0"/>
              <a:t>Bachelor, BSc</a:t>
            </a:r>
            <a:r>
              <a:rPr lang="hu-HU" sz="2400" kern="0" dirty="0"/>
              <a:t>,</a:t>
            </a:r>
            <a:endParaRPr lang="en-US" sz="2400" kern="0" dirty="0"/>
          </a:p>
          <a:p>
            <a:pPr marL="720000" lvl="1" indent="-252000" fontAlgn="base"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2400" kern="0" dirty="0"/>
              <a:t>Master, MSc,</a:t>
            </a:r>
          </a:p>
          <a:p>
            <a:pPr marL="720000" lvl="1" indent="-252000" fontAlgn="base"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2400" kern="0" dirty="0"/>
              <a:t>Doctorate, PhD.</a:t>
            </a:r>
          </a:p>
          <a:p>
            <a:pPr marL="0" indent="0">
              <a:buNone/>
            </a:pPr>
            <a:endParaRPr lang="bs-Latn-BA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pic>
        <p:nvPicPr>
          <p:cNvPr id="10" name="Picture 10" descr="oe_cimer_szines_print_res"/>
          <p:cNvPicPr>
            <a:picLocks noChangeAspect="1" noChangeArrowheads="1"/>
          </p:cNvPicPr>
          <p:nvPr/>
        </p:nvPicPr>
        <p:blipFill>
          <a:blip r:embed="rId5" cstate="print"/>
          <a:srcRect t="635"/>
          <a:stretch>
            <a:fillRect/>
          </a:stretch>
        </p:blipFill>
        <p:spPr bwMode="auto">
          <a:xfrm>
            <a:off x="44364" y="6217771"/>
            <a:ext cx="328161" cy="63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0872423"/>
              </p:ext>
            </p:extLst>
          </p:nvPr>
        </p:nvGraphicFramePr>
        <p:xfrm>
          <a:off x="457200" y="6258838"/>
          <a:ext cx="481345" cy="551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CorelPhotoPaint.Image.8" r:id="rId6" imgW="1801067" imgH="1920244" progId="">
                  <p:embed/>
                </p:oleObj>
              </mc:Choice>
              <mc:Fallback>
                <p:oleObj name="CorelPhotoPaint.Image.8" r:id="rId6" imgW="1801067" imgH="1920244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258838"/>
                        <a:ext cx="481345" cy="5518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zövegdoboz 13"/>
          <p:cNvSpPr txBox="1"/>
          <p:nvPr/>
        </p:nvSpPr>
        <p:spPr>
          <a:xfrm>
            <a:off x="1047609" y="6420164"/>
            <a:ext cx="4138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Óbuda University, Budapest, Hungary (OE)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9762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700"/>
            <a:ext cx="8229600" cy="7493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Brief History</a:t>
            </a:r>
            <a:endParaRPr lang="bs-Latn-BA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Intellectual heir </a:t>
            </a:r>
            <a:r>
              <a:rPr lang="en-US" dirty="0"/>
              <a:t>of former </a:t>
            </a:r>
            <a:r>
              <a:rPr lang="en-US" dirty="0" err="1"/>
              <a:t>Óbuda</a:t>
            </a:r>
            <a:r>
              <a:rPr lang="en-US" dirty="0"/>
              <a:t> University, was </a:t>
            </a:r>
            <a:r>
              <a:rPr lang="en-US" b="1" dirty="0"/>
              <a:t>established on August 1, 1410 </a:t>
            </a:r>
            <a:r>
              <a:rPr lang="en-US" dirty="0"/>
              <a:t>(mentioned in a Papal Bull) as the </a:t>
            </a:r>
            <a:r>
              <a:rPr lang="en-US" b="1" dirty="0"/>
              <a:t>very first university in Budapest by King Sigismund</a:t>
            </a:r>
            <a:r>
              <a:rPr lang="en-US" dirty="0"/>
              <a:t>.</a:t>
            </a:r>
          </a:p>
          <a:p>
            <a:r>
              <a:rPr lang="en-US" b="1" dirty="0"/>
              <a:t>1879</a:t>
            </a:r>
            <a:r>
              <a:rPr lang="en-US" dirty="0"/>
              <a:t>: re-establishment as </a:t>
            </a:r>
            <a:r>
              <a:rPr lang="en-US" b="1" dirty="0"/>
              <a:t>Royal Hungarian State Higher Vocational School</a:t>
            </a:r>
            <a:r>
              <a:rPr lang="en-US" dirty="0"/>
              <a:t>, </a:t>
            </a:r>
            <a:r>
              <a:rPr lang="en-US" dirty="0" err="1"/>
              <a:t>Bánki</a:t>
            </a:r>
            <a:r>
              <a:rPr lang="en-US" dirty="0"/>
              <a:t> </a:t>
            </a:r>
            <a:r>
              <a:rPr lang="en-US" dirty="0" err="1"/>
              <a:t>Donát</a:t>
            </a:r>
            <a:r>
              <a:rPr lang="en-US" dirty="0"/>
              <a:t> Polytechnic.</a:t>
            </a:r>
          </a:p>
          <a:p>
            <a:r>
              <a:rPr lang="en-US" b="1" dirty="0"/>
              <a:t>End of ‘60th</a:t>
            </a:r>
            <a:r>
              <a:rPr lang="en-US" dirty="0"/>
              <a:t>: </a:t>
            </a:r>
            <a:r>
              <a:rPr lang="en-US" dirty="0" err="1"/>
              <a:t>Bánki</a:t>
            </a:r>
            <a:r>
              <a:rPr lang="en-US" dirty="0"/>
              <a:t> </a:t>
            </a:r>
            <a:r>
              <a:rPr lang="en-US" dirty="0" err="1"/>
              <a:t>Donát</a:t>
            </a:r>
            <a:r>
              <a:rPr lang="en-US" dirty="0"/>
              <a:t> Polytechnic, </a:t>
            </a:r>
            <a:r>
              <a:rPr lang="en-US" dirty="0" err="1"/>
              <a:t>Kandó</a:t>
            </a:r>
            <a:r>
              <a:rPr lang="en-US" dirty="0"/>
              <a:t> </a:t>
            </a:r>
            <a:r>
              <a:rPr lang="en-US" dirty="0" err="1"/>
              <a:t>Kálmán</a:t>
            </a:r>
            <a:r>
              <a:rPr lang="en-US" dirty="0"/>
              <a:t> Polytechnic , and Technical College of Light Industry unified in </a:t>
            </a:r>
            <a:r>
              <a:rPr lang="en-US" b="1" dirty="0"/>
              <a:t>Budapest Tech - Polytechnic Institution</a:t>
            </a:r>
            <a:r>
              <a:rPr lang="en-US" dirty="0"/>
              <a:t> </a:t>
            </a:r>
            <a:endParaRPr lang="hu-HU" dirty="0" smtClean="0"/>
          </a:p>
          <a:p>
            <a:r>
              <a:rPr lang="hu-HU" b="1" dirty="0" smtClean="0"/>
              <a:t>2010</a:t>
            </a:r>
            <a:r>
              <a:rPr lang="hu-HU" dirty="0" smtClean="0"/>
              <a:t>: </a:t>
            </a:r>
            <a:r>
              <a:rPr lang="en-US" dirty="0"/>
              <a:t>The new name of </a:t>
            </a:r>
            <a:r>
              <a:rPr lang="en-US" b="1" dirty="0"/>
              <a:t>ÓBUDA University </a:t>
            </a:r>
            <a:r>
              <a:rPr lang="en-US" dirty="0"/>
              <a:t>was given by the Hungarian Parliament </a:t>
            </a:r>
            <a:r>
              <a:rPr lang="en-US" dirty="0" smtClean="0"/>
              <a:t>as </a:t>
            </a:r>
            <a:r>
              <a:rPr lang="en-US" dirty="0"/>
              <a:t>the legal successor to the </a:t>
            </a:r>
            <a:r>
              <a:rPr lang="en-US" b="1" dirty="0" smtClean="0"/>
              <a:t>Budapest </a:t>
            </a:r>
            <a:r>
              <a:rPr lang="en-US" b="1" dirty="0"/>
              <a:t>Tech</a:t>
            </a:r>
          </a:p>
          <a:p>
            <a:endParaRPr lang="en-US" dirty="0" smtClean="0"/>
          </a:p>
          <a:p>
            <a:pPr marL="0" indent="0">
              <a:buNone/>
            </a:pPr>
            <a:endParaRPr lang="bs-Latn-BA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pic>
        <p:nvPicPr>
          <p:cNvPr id="10" name="Picture 10" descr="oe_cimer_szines_print_res"/>
          <p:cNvPicPr>
            <a:picLocks noChangeAspect="1" noChangeArrowheads="1"/>
          </p:cNvPicPr>
          <p:nvPr/>
        </p:nvPicPr>
        <p:blipFill>
          <a:blip r:embed="rId5" cstate="print"/>
          <a:srcRect t="635"/>
          <a:stretch>
            <a:fillRect/>
          </a:stretch>
        </p:blipFill>
        <p:spPr bwMode="auto">
          <a:xfrm>
            <a:off x="44364" y="6217771"/>
            <a:ext cx="328161" cy="63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0872423"/>
              </p:ext>
            </p:extLst>
          </p:nvPr>
        </p:nvGraphicFramePr>
        <p:xfrm>
          <a:off x="457200" y="6258838"/>
          <a:ext cx="481345" cy="551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CorelPhotoPaint.Image.8" r:id="rId6" imgW="1801067" imgH="1920244" progId="">
                  <p:embed/>
                </p:oleObj>
              </mc:Choice>
              <mc:Fallback>
                <p:oleObj name="CorelPhotoPaint.Image.8" r:id="rId6" imgW="1801067" imgH="1920244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258838"/>
                        <a:ext cx="481345" cy="5518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zövegdoboz 13"/>
          <p:cNvSpPr txBox="1"/>
          <p:nvPr/>
        </p:nvSpPr>
        <p:spPr>
          <a:xfrm>
            <a:off x="1047609" y="6420164"/>
            <a:ext cx="4138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Óbuda University, Budapest, Hungary (OE)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1384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700"/>
            <a:ext cx="8305800" cy="1130300"/>
          </a:xfrm>
        </p:spPr>
        <p:txBody>
          <a:bodyPr>
            <a:normAutofit fontScale="90000"/>
          </a:bodyPr>
          <a:lstStyle/>
          <a:p>
            <a:r>
              <a:rPr lang="hu-HU" sz="4800" b="1" dirty="0"/>
              <a:t>Óbuda University</a:t>
            </a:r>
            <a:r>
              <a:rPr lang="hu-HU" sz="5400" b="1" dirty="0"/>
              <a:t> </a:t>
            </a:r>
            <a:br>
              <a:rPr lang="hu-HU" sz="5400" b="1" dirty="0"/>
            </a:br>
            <a:r>
              <a:rPr lang="hu-HU" b="1" i="1" dirty="0">
                <a:solidFill>
                  <a:srgbClr val="002060"/>
                </a:solidFill>
              </a:rPr>
              <a:t>Pro </a:t>
            </a:r>
            <a:r>
              <a:rPr lang="hu-HU" b="1" i="1" dirty="0" err="1">
                <a:solidFill>
                  <a:srgbClr val="002060"/>
                </a:solidFill>
              </a:rPr>
              <a:t>Scientia</a:t>
            </a:r>
            <a:r>
              <a:rPr lang="hu-HU" b="1" i="1" dirty="0">
                <a:solidFill>
                  <a:srgbClr val="002060"/>
                </a:solidFill>
              </a:rPr>
              <a:t> et </a:t>
            </a:r>
            <a:r>
              <a:rPr lang="hu-HU" b="1" i="1" dirty="0" err="1">
                <a:solidFill>
                  <a:srgbClr val="002060"/>
                </a:solidFill>
              </a:rPr>
              <a:t>Futuro</a:t>
            </a:r>
            <a:endParaRPr lang="bs-Latn-BA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68763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90000"/>
              </a:lnSpc>
              <a:spcAft>
                <a:spcPct val="50000"/>
              </a:spcAft>
            </a:pPr>
            <a:r>
              <a:rPr lang="en-US" dirty="0"/>
              <a:t>A leading institute of higher education in </a:t>
            </a:r>
            <a:r>
              <a:rPr lang="en-US" b="1" dirty="0"/>
              <a:t>engineering, IT and economics</a:t>
            </a:r>
            <a:r>
              <a:rPr lang="en-US" dirty="0"/>
              <a:t> in Hungary with international outreach.</a:t>
            </a:r>
          </a:p>
          <a:p>
            <a:pPr algn="just">
              <a:lnSpc>
                <a:spcPct val="90000"/>
              </a:lnSpc>
              <a:spcAft>
                <a:spcPct val="50000"/>
              </a:spcAft>
            </a:pPr>
            <a:r>
              <a:rPr lang="en-US" dirty="0"/>
              <a:t>Offering </a:t>
            </a:r>
            <a:r>
              <a:rPr lang="en-US" b="1" dirty="0"/>
              <a:t>high-quality and competitive</a:t>
            </a:r>
            <a:r>
              <a:rPr lang="en-US" dirty="0"/>
              <a:t> undergraduate, graduate and doctoral programs, vocational training and professional extension courses.</a:t>
            </a:r>
          </a:p>
          <a:p>
            <a:pPr algn="just">
              <a:lnSpc>
                <a:spcPct val="90000"/>
              </a:lnSpc>
              <a:spcAft>
                <a:spcPct val="50000"/>
              </a:spcAft>
            </a:pPr>
            <a:r>
              <a:rPr lang="en-US" dirty="0"/>
              <a:t>Internationally acknowledged </a:t>
            </a:r>
            <a:r>
              <a:rPr lang="en-US" b="1" dirty="0"/>
              <a:t>research and development</a:t>
            </a:r>
            <a:r>
              <a:rPr lang="en-US" dirty="0"/>
              <a:t> opportunities, facilities</a:t>
            </a:r>
            <a:r>
              <a:rPr lang="hu-HU" dirty="0"/>
              <a:t>.</a:t>
            </a:r>
            <a:endParaRPr lang="en-US" dirty="0"/>
          </a:p>
          <a:p>
            <a:pPr algn="just">
              <a:lnSpc>
                <a:spcPct val="90000"/>
              </a:lnSpc>
              <a:spcAft>
                <a:spcPct val="50000"/>
              </a:spcAft>
            </a:pPr>
            <a:r>
              <a:rPr lang="en-US" dirty="0"/>
              <a:t>Professional and </a:t>
            </a:r>
            <a:r>
              <a:rPr lang="en-US" b="1" dirty="0"/>
              <a:t>recognized scholars</a:t>
            </a:r>
            <a:r>
              <a:rPr lang="en-US" dirty="0"/>
              <a:t>, helpful staff, talented students</a:t>
            </a:r>
            <a:r>
              <a:rPr lang="hu-HU" dirty="0"/>
              <a:t>.</a:t>
            </a:r>
            <a:endParaRPr lang="en-US" dirty="0"/>
          </a:p>
          <a:p>
            <a:pPr algn="just">
              <a:lnSpc>
                <a:spcPct val="90000"/>
              </a:lnSpc>
              <a:spcAft>
                <a:spcPct val="50000"/>
              </a:spcAft>
            </a:pPr>
            <a:r>
              <a:rPr lang="en-US" b="1" dirty="0"/>
              <a:t>Young university with long history</a:t>
            </a:r>
            <a:r>
              <a:rPr lang="hu-HU" b="1" dirty="0"/>
              <a:t>.</a:t>
            </a:r>
            <a:endParaRPr lang="en-US" b="1" dirty="0"/>
          </a:p>
          <a:p>
            <a:pPr marL="0" indent="0">
              <a:buNone/>
            </a:pPr>
            <a:endParaRPr lang="bs-Latn-BA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pic>
        <p:nvPicPr>
          <p:cNvPr id="10" name="Picture 10" descr="oe_cimer_szines_print_res"/>
          <p:cNvPicPr>
            <a:picLocks noChangeAspect="1" noChangeArrowheads="1"/>
          </p:cNvPicPr>
          <p:nvPr/>
        </p:nvPicPr>
        <p:blipFill>
          <a:blip r:embed="rId5" cstate="print"/>
          <a:srcRect t="635"/>
          <a:stretch>
            <a:fillRect/>
          </a:stretch>
        </p:blipFill>
        <p:spPr bwMode="auto">
          <a:xfrm>
            <a:off x="44364" y="6217771"/>
            <a:ext cx="328161" cy="63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0872423"/>
              </p:ext>
            </p:extLst>
          </p:nvPr>
        </p:nvGraphicFramePr>
        <p:xfrm>
          <a:off x="457200" y="6258838"/>
          <a:ext cx="481345" cy="551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CorelPhotoPaint.Image.8" r:id="rId6" imgW="1801067" imgH="1920244" progId="">
                  <p:embed/>
                </p:oleObj>
              </mc:Choice>
              <mc:Fallback>
                <p:oleObj name="CorelPhotoPaint.Image.8" r:id="rId6" imgW="1801067" imgH="1920244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258838"/>
                        <a:ext cx="481345" cy="5518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zövegdoboz 13"/>
          <p:cNvSpPr txBox="1"/>
          <p:nvPr/>
        </p:nvSpPr>
        <p:spPr>
          <a:xfrm>
            <a:off x="1047609" y="6420164"/>
            <a:ext cx="4138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Óbuda University, Budapest, Hungary (OE)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5999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I LOVE O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200400"/>
            <a:ext cx="426195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11" descr="map-balkan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" r="16196" b="7710"/>
          <a:stretch/>
        </p:blipFill>
        <p:spPr bwMode="auto">
          <a:xfrm>
            <a:off x="5174646" y="1467525"/>
            <a:ext cx="3785155" cy="323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700"/>
            <a:ext cx="8229600" cy="749300"/>
          </a:xfrm>
        </p:spPr>
        <p:txBody>
          <a:bodyPr>
            <a:normAutofit fontScale="90000"/>
          </a:bodyPr>
          <a:lstStyle/>
          <a:p>
            <a:r>
              <a:rPr lang="bs-Latn-BA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Óbuda University Today</a:t>
            </a:r>
            <a:endParaRPr lang="bs-Latn-BA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b="1" dirty="0"/>
              <a:t>Five faculties</a:t>
            </a:r>
          </a:p>
          <a:p>
            <a:pPr>
              <a:buNone/>
            </a:pPr>
            <a:r>
              <a:rPr lang="en-US" b="1" dirty="0"/>
              <a:t>Two centers</a:t>
            </a:r>
          </a:p>
          <a:p>
            <a:pPr>
              <a:buNone/>
            </a:pPr>
            <a:r>
              <a:rPr lang="en-US" b="1" dirty="0"/>
              <a:t>Three campuses</a:t>
            </a:r>
            <a:r>
              <a:rPr lang="en-US" dirty="0"/>
              <a:t> 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hu-HU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hu-HU" sz="2600" dirty="0" smtClean="0"/>
              <a:t>						</a:t>
            </a:r>
            <a:r>
              <a:rPr lang="en-US" sz="2600" dirty="0" smtClean="0"/>
              <a:t>ca</a:t>
            </a:r>
            <a:r>
              <a:rPr lang="en-US" sz="2600" dirty="0"/>
              <a:t>. </a:t>
            </a:r>
            <a:r>
              <a:rPr lang="en-US" sz="2600" b="1" dirty="0"/>
              <a:t>12,000</a:t>
            </a:r>
            <a:r>
              <a:rPr lang="en-US" sz="2600" dirty="0"/>
              <a:t> enrolled students</a:t>
            </a:r>
          </a:p>
          <a:p>
            <a:pPr>
              <a:buNone/>
            </a:pPr>
            <a:r>
              <a:rPr lang="hu-HU" sz="2600" dirty="0" smtClean="0"/>
              <a:t>						</a:t>
            </a:r>
            <a:r>
              <a:rPr lang="en-US" sz="2600" dirty="0" smtClean="0"/>
              <a:t>ca</a:t>
            </a:r>
            <a:r>
              <a:rPr lang="en-US" sz="2600" dirty="0"/>
              <a:t>. </a:t>
            </a:r>
            <a:r>
              <a:rPr lang="en-US" sz="2600" b="1" dirty="0"/>
              <a:t>900</a:t>
            </a:r>
            <a:r>
              <a:rPr lang="en-US" sz="2600" dirty="0"/>
              <a:t> employees</a:t>
            </a:r>
          </a:p>
          <a:p>
            <a:pPr>
              <a:buNone/>
            </a:pPr>
            <a:r>
              <a:rPr lang="hu-HU" sz="2600" dirty="0" smtClean="0"/>
              <a:t>						</a:t>
            </a:r>
            <a:r>
              <a:rPr lang="en-US" sz="2600" dirty="0" smtClean="0"/>
              <a:t>ca</a:t>
            </a:r>
            <a:r>
              <a:rPr lang="en-US" sz="2600" dirty="0"/>
              <a:t>. </a:t>
            </a:r>
            <a:r>
              <a:rPr lang="en-US" sz="2600" b="1" dirty="0"/>
              <a:t>400</a:t>
            </a:r>
            <a:r>
              <a:rPr lang="en-US" sz="2600" dirty="0"/>
              <a:t> academic </a:t>
            </a:r>
            <a:r>
              <a:rPr lang="en-US" sz="2600" dirty="0" smtClean="0"/>
              <a:t>staff</a:t>
            </a:r>
            <a:endParaRPr lang="bs-Latn-BA" sz="26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pic>
        <p:nvPicPr>
          <p:cNvPr id="10" name="Picture 10" descr="oe_cimer_szines_print_res"/>
          <p:cNvPicPr>
            <a:picLocks noChangeAspect="1" noChangeArrowheads="1"/>
          </p:cNvPicPr>
          <p:nvPr/>
        </p:nvPicPr>
        <p:blipFill>
          <a:blip r:embed="rId7" cstate="print"/>
          <a:srcRect t="635"/>
          <a:stretch>
            <a:fillRect/>
          </a:stretch>
        </p:blipFill>
        <p:spPr bwMode="auto">
          <a:xfrm>
            <a:off x="44364" y="6217771"/>
            <a:ext cx="328161" cy="63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0872423"/>
              </p:ext>
            </p:extLst>
          </p:nvPr>
        </p:nvGraphicFramePr>
        <p:xfrm>
          <a:off x="457200" y="6258838"/>
          <a:ext cx="481345" cy="551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0" name="CorelPhotoPaint.Image.8" r:id="rId8" imgW="1801067" imgH="1920244" progId="">
                  <p:embed/>
                </p:oleObj>
              </mc:Choice>
              <mc:Fallback>
                <p:oleObj name="CorelPhotoPaint.Image.8" r:id="rId8" imgW="1801067" imgH="1920244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258838"/>
                        <a:ext cx="481345" cy="5518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zövegdoboz 13"/>
          <p:cNvSpPr txBox="1"/>
          <p:nvPr/>
        </p:nvSpPr>
        <p:spPr>
          <a:xfrm>
            <a:off x="1047609" y="6420164"/>
            <a:ext cx="4138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Óbuda University, Budapest, Hungary (OE)</a:t>
            </a:r>
            <a:endParaRPr lang="hu-HU" dirty="0"/>
          </a:p>
        </p:txBody>
      </p:sp>
      <p:sp>
        <p:nvSpPr>
          <p:cNvPr id="4" name="Ellipszis 3"/>
          <p:cNvSpPr/>
          <p:nvPr/>
        </p:nvSpPr>
        <p:spPr>
          <a:xfrm>
            <a:off x="6301067" y="1664977"/>
            <a:ext cx="762000" cy="4572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15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pic>
        <p:nvPicPr>
          <p:cNvPr id="10" name="Picture 10" descr="oe_cimer_szines_print_res"/>
          <p:cNvPicPr>
            <a:picLocks noChangeAspect="1" noChangeArrowheads="1"/>
          </p:cNvPicPr>
          <p:nvPr/>
        </p:nvPicPr>
        <p:blipFill>
          <a:blip r:embed="rId5" cstate="print"/>
          <a:srcRect t="635"/>
          <a:stretch>
            <a:fillRect/>
          </a:stretch>
        </p:blipFill>
        <p:spPr bwMode="auto">
          <a:xfrm>
            <a:off x="44364" y="6217771"/>
            <a:ext cx="328161" cy="63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Object 5"/>
          <p:cNvGraphicFramePr>
            <a:graphicFrameLocks/>
          </p:cNvGraphicFramePr>
          <p:nvPr/>
        </p:nvGraphicFramePr>
        <p:xfrm>
          <a:off x="457200" y="6258838"/>
          <a:ext cx="481345" cy="551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3" name="CorelPhotoPaint.Image.8" r:id="rId6" imgW="1801067" imgH="1920244" progId="">
                  <p:embed/>
                </p:oleObj>
              </mc:Choice>
              <mc:Fallback>
                <p:oleObj name="CorelPhotoPaint.Image.8" r:id="rId6" imgW="1801067" imgH="1920244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258838"/>
                        <a:ext cx="481345" cy="5518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zövegdoboz 13"/>
          <p:cNvSpPr txBox="1"/>
          <p:nvPr/>
        </p:nvSpPr>
        <p:spPr>
          <a:xfrm>
            <a:off x="1047609" y="6420164"/>
            <a:ext cx="4138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Óbuda University, Budapest, Hungary (OE)</a:t>
            </a:r>
            <a:endParaRPr lang="hu-HU" dirty="0"/>
          </a:p>
        </p:txBody>
      </p:sp>
      <p:grpSp>
        <p:nvGrpSpPr>
          <p:cNvPr id="15" name="Group 4"/>
          <p:cNvGrpSpPr>
            <a:grpSpLocks/>
          </p:cNvGrpSpPr>
          <p:nvPr/>
        </p:nvGrpSpPr>
        <p:grpSpPr bwMode="auto">
          <a:xfrm>
            <a:off x="3276600" y="2349500"/>
            <a:ext cx="4700588" cy="3032125"/>
            <a:chOff x="2496" y="1200"/>
            <a:chExt cx="3288" cy="2186"/>
          </a:xfrm>
        </p:grpSpPr>
        <p:pic>
          <p:nvPicPr>
            <p:cNvPr id="16" name="Picture 5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96" y="1200"/>
              <a:ext cx="3288" cy="21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2553" y="1228"/>
              <a:ext cx="3150" cy="21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 dirty="0"/>
            </a:p>
          </p:txBody>
        </p:sp>
      </p:grpSp>
      <p:pic>
        <p:nvPicPr>
          <p:cNvPr id="18" name="Picture 7" descr="KANDO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95513" y="4868863"/>
            <a:ext cx="2120900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" descr="automatik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92500" y="836613"/>
            <a:ext cx="2590800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 descr="bmfrkk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5650" y="1268413"/>
            <a:ext cx="2474913" cy="144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6097588" y="836613"/>
            <a:ext cx="3046412" cy="1368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eaLnBrk="0" hangingPunct="0"/>
            <a:r>
              <a:rPr lang="en-US" sz="3200" b="1" dirty="0" smtClean="0">
                <a:latin typeface="+mn-lt"/>
              </a:rPr>
              <a:t>Campuses and Locations</a:t>
            </a:r>
            <a:endParaRPr lang="en-US" sz="3200" b="1" dirty="0">
              <a:latin typeface="+mn-lt"/>
            </a:endParaRPr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 flipH="1" flipV="1">
            <a:off x="5357813" y="3571875"/>
            <a:ext cx="1143000" cy="83820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 dirty="0"/>
          </a:p>
        </p:txBody>
      </p:sp>
      <p:sp>
        <p:nvSpPr>
          <p:cNvPr id="23" name="Line 12"/>
          <p:cNvSpPr>
            <a:spLocks noChangeShapeType="1"/>
          </p:cNvSpPr>
          <p:nvPr/>
        </p:nvSpPr>
        <p:spPr bwMode="auto">
          <a:xfrm>
            <a:off x="4143375" y="3429000"/>
            <a:ext cx="1143000" cy="7620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 dirty="0"/>
          </a:p>
        </p:txBody>
      </p:sp>
      <p:sp>
        <p:nvSpPr>
          <p:cNvPr id="24" name="Line 13"/>
          <p:cNvSpPr>
            <a:spLocks noChangeShapeType="1"/>
          </p:cNvSpPr>
          <p:nvPr/>
        </p:nvSpPr>
        <p:spPr bwMode="auto">
          <a:xfrm flipV="1">
            <a:off x="4102100" y="3873500"/>
            <a:ext cx="685800" cy="129540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 dirty="0"/>
          </a:p>
        </p:txBody>
      </p:sp>
      <p:pic>
        <p:nvPicPr>
          <p:cNvPr id="25" name="Picture 14" descr="Kandó K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95963" y="4941888"/>
            <a:ext cx="19621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5" descr="Bánki D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77050" y="2852738"/>
            <a:ext cx="2022475" cy="161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6104593" y="4410075"/>
            <a:ext cx="1965603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hlink"/>
            </a:solidFill>
            <a:miter lim="800000"/>
            <a:headEnd/>
            <a:tailEnd/>
          </a:ln>
          <a:effectLst>
            <a:outerShdw dist="107763" dir="18900000" algn="ctr" rotWithShape="0">
              <a:srgbClr val="808080"/>
            </a:outerShdw>
          </a:effectLst>
        </p:spPr>
        <p:txBody>
          <a:bodyPr wrap="none">
            <a:spAutoFit/>
          </a:bodyPr>
          <a:lstStyle/>
          <a:p>
            <a:pPr algn="ctr" eaLnBrk="0" hangingPunct="0"/>
            <a:r>
              <a:rPr lang="hu-HU" sz="2400" b="1" dirty="0">
                <a:latin typeface="+mn-lt"/>
              </a:rPr>
              <a:t>Budapest</a:t>
            </a:r>
            <a:br>
              <a:rPr lang="hu-HU" sz="2400" b="1" dirty="0">
                <a:latin typeface="+mn-lt"/>
              </a:rPr>
            </a:br>
            <a:r>
              <a:rPr lang="hu-HU" sz="2400" b="1" dirty="0">
                <a:solidFill>
                  <a:schemeClr val="hlink"/>
                </a:solidFill>
                <a:latin typeface="+mn-lt"/>
              </a:rPr>
              <a:t>Józsefváros</a:t>
            </a:r>
            <a:endParaRPr lang="hu-HU" sz="2800" b="1" dirty="0">
              <a:solidFill>
                <a:schemeClr val="hlink"/>
              </a:solidFill>
              <a:latin typeface="+mn-lt"/>
            </a:endParaRPr>
          </a:p>
        </p:txBody>
      </p:sp>
      <p:pic>
        <p:nvPicPr>
          <p:cNvPr id="28" name="Picture 17" descr="neumann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7088" y="3357563"/>
            <a:ext cx="2593975" cy="153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3068555" y="4724400"/>
            <a:ext cx="2446504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hlink"/>
            </a:solidFill>
            <a:miter lim="800000"/>
            <a:headEnd/>
            <a:tailEnd/>
          </a:ln>
          <a:effectLst>
            <a:outerShdw dist="107763" dir="18900000" algn="ctr" rotWithShape="0">
              <a:srgbClr val="808080"/>
            </a:outerShdw>
          </a:effectLst>
        </p:spPr>
        <p:txBody>
          <a:bodyPr wrap="none">
            <a:spAutoFit/>
          </a:bodyPr>
          <a:lstStyle/>
          <a:p>
            <a:pPr algn="ctr" eaLnBrk="0" hangingPunct="0"/>
            <a:r>
              <a:rPr lang="hu-HU" sz="2400" b="1" dirty="0">
                <a:solidFill>
                  <a:schemeClr val="hlink"/>
                </a:solidFill>
                <a:latin typeface="+mn-lt"/>
              </a:rPr>
              <a:t>Székesfehérvár</a:t>
            </a:r>
            <a:endParaRPr lang="hu-HU" sz="2800" b="1" dirty="0">
              <a:solidFill>
                <a:schemeClr val="hlink"/>
              </a:solidFill>
              <a:latin typeface="+mn-lt"/>
            </a:endParaRP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2721872" y="2882900"/>
            <a:ext cx="1587294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hlink"/>
            </a:solidFill>
            <a:miter lim="800000"/>
            <a:headEnd/>
            <a:tailEnd/>
          </a:ln>
          <a:effectLst>
            <a:outerShdw dist="107763" dir="18900000" algn="ctr" rotWithShape="0">
              <a:srgbClr val="808080"/>
            </a:outerShdw>
          </a:effectLst>
        </p:spPr>
        <p:txBody>
          <a:bodyPr wrap="none">
            <a:spAutoFit/>
          </a:bodyPr>
          <a:lstStyle/>
          <a:p>
            <a:pPr algn="ctr" eaLnBrk="0" hangingPunct="0"/>
            <a:r>
              <a:rPr lang="hu-HU" sz="2400" b="1" dirty="0">
                <a:latin typeface="+mn-lt"/>
              </a:rPr>
              <a:t>Budapest</a:t>
            </a:r>
            <a:r>
              <a:rPr lang="hu-HU" sz="2400" b="1" dirty="0">
                <a:solidFill>
                  <a:schemeClr val="hlink"/>
                </a:solidFill>
                <a:latin typeface="+mn-lt"/>
              </a:rPr>
              <a:t/>
            </a:r>
            <a:br>
              <a:rPr lang="hu-HU" sz="2400" b="1" dirty="0">
                <a:solidFill>
                  <a:schemeClr val="hlink"/>
                </a:solidFill>
                <a:latin typeface="+mn-lt"/>
              </a:rPr>
            </a:br>
            <a:r>
              <a:rPr lang="hu-HU" sz="2400" b="1" dirty="0">
                <a:solidFill>
                  <a:schemeClr val="hlink"/>
                </a:solidFill>
                <a:latin typeface="+mn-lt"/>
              </a:rPr>
              <a:t>Óbuda</a:t>
            </a:r>
            <a:endParaRPr lang="hu-HU" sz="2800" b="1" dirty="0">
              <a:solidFill>
                <a:schemeClr val="hlink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817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700"/>
            <a:ext cx="8229600" cy="749300"/>
          </a:xfrm>
        </p:spPr>
        <p:txBody>
          <a:bodyPr>
            <a:normAutofit/>
          </a:bodyPr>
          <a:lstStyle/>
          <a:p>
            <a:r>
              <a:rPr lang="bs-Latn-BA" sz="36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Óbuda University</a:t>
            </a:r>
            <a:endParaRPr lang="bs-Latn-BA" sz="36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653344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pic>
        <p:nvPicPr>
          <p:cNvPr id="10" name="Picture 10" descr="oe_cimer_szines_print_res"/>
          <p:cNvPicPr>
            <a:picLocks noChangeAspect="1" noChangeArrowheads="1"/>
          </p:cNvPicPr>
          <p:nvPr/>
        </p:nvPicPr>
        <p:blipFill>
          <a:blip r:embed="rId10" cstate="print"/>
          <a:srcRect t="635"/>
          <a:stretch>
            <a:fillRect/>
          </a:stretch>
        </p:blipFill>
        <p:spPr bwMode="auto">
          <a:xfrm>
            <a:off x="44364" y="6217771"/>
            <a:ext cx="328161" cy="63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Object 5"/>
          <p:cNvGraphicFramePr>
            <a:graphicFrameLocks/>
          </p:cNvGraphicFramePr>
          <p:nvPr/>
        </p:nvGraphicFramePr>
        <p:xfrm>
          <a:off x="457200" y="6258838"/>
          <a:ext cx="481345" cy="551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5" name="CorelPhotoPaint.Image.8" r:id="rId11" imgW="1801067" imgH="1920244" progId="">
                  <p:embed/>
                </p:oleObj>
              </mc:Choice>
              <mc:Fallback>
                <p:oleObj name="CorelPhotoPaint.Image.8" r:id="rId11" imgW="1801067" imgH="1920244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258838"/>
                        <a:ext cx="481345" cy="5518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zövegdoboz 13"/>
          <p:cNvSpPr txBox="1"/>
          <p:nvPr/>
        </p:nvSpPr>
        <p:spPr>
          <a:xfrm>
            <a:off x="1047609" y="6420164"/>
            <a:ext cx="4138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Óbuda University, Budapest, Hungary (OE)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0754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700"/>
            <a:ext cx="8229600" cy="7493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Book Antiqua" panose="02040602050305030304" pitchFamily="18" charset="0"/>
              </a:rPr>
              <a:t>Educational programs of the </a:t>
            </a:r>
            <a:r>
              <a:rPr lang="en-US" sz="36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Faculty</a:t>
            </a:r>
            <a:endParaRPr lang="bs-Latn-BA" sz="36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10200" cy="4525963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1200"/>
              </a:spcBef>
              <a:buNone/>
            </a:pPr>
            <a:r>
              <a:rPr lang="en-US" altLang="hu-HU" sz="2400" b="1" dirty="0"/>
              <a:t>Bologna system of education</a:t>
            </a:r>
          </a:p>
          <a:p>
            <a:pPr>
              <a:spcBef>
                <a:spcPts val="1200"/>
              </a:spcBef>
            </a:pPr>
            <a:r>
              <a:rPr lang="en-GB" altLang="hu-HU" sz="2400" b="1" dirty="0"/>
              <a:t>BSc</a:t>
            </a:r>
            <a:r>
              <a:rPr lang="hu-HU" altLang="hu-HU" sz="2400" b="1" dirty="0"/>
              <a:t>: </a:t>
            </a:r>
            <a:r>
              <a:rPr lang="en-GB" altLang="hu-HU" sz="2400" b="1" dirty="0">
                <a:solidFill>
                  <a:srgbClr val="002060"/>
                </a:solidFill>
              </a:rPr>
              <a:t>full-time, correspondence, </a:t>
            </a:r>
            <a:r>
              <a:rPr lang="hu-HU" altLang="hu-HU" sz="2400" b="1" dirty="0">
                <a:solidFill>
                  <a:srgbClr val="002060"/>
                </a:solidFill>
              </a:rPr>
              <a:t>and </a:t>
            </a:r>
            <a:r>
              <a:rPr lang="en-GB" altLang="hu-HU" sz="2400" b="1" dirty="0">
                <a:solidFill>
                  <a:srgbClr val="002060"/>
                </a:solidFill>
              </a:rPr>
              <a:t>part-time course</a:t>
            </a:r>
            <a:r>
              <a:rPr lang="hu-HU" altLang="hu-HU" sz="2400" b="1" dirty="0">
                <a:solidFill>
                  <a:srgbClr val="002060"/>
                </a:solidFill>
              </a:rPr>
              <a:t>;</a:t>
            </a:r>
            <a:r>
              <a:rPr lang="en-GB" altLang="hu-HU" sz="2400" b="1" dirty="0">
                <a:solidFill>
                  <a:srgbClr val="002060"/>
                </a:solidFill>
              </a:rPr>
              <a:t> </a:t>
            </a:r>
            <a:endParaRPr lang="hu-HU" altLang="hu-HU" sz="2400" b="1" dirty="0" smtClean="0">
              <a:solidFill>
                <a:srgbClr val="002060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hu-HU" altLang="hu-HU" sz="2400" b="1" dirty="0">
                <a:solidFill>
                  <a:srgbClr val="002060"/>
                </a:solidFill>
              </a:rPr>
              <a:t>	</a:t>
            </a:r>
            <a:r>
              <a:rPr lang="en-GB" altLang="hu-HU" sz="2400" b="1" dirty="0" smtClean="0"/>
              <a:t>7 semesters</a:t>
            </a:r>
            <a:endParaRPr lang="en-GB" altLang="hu-HU" sz="2400" b="1" dirty="0"/>
          </a:p>
          <a:p>
            <a:pPr>
              <a:spcBef>
                <a:spcPts val="1200"/>
              </a:spcBef>
            </a:pPr>
            <a:r>
              <a:rPr lang="en-GB" altLang="hu-HU" sz="2400" b="1" dirty="0"/>
              <a:t>MSc</a:t>
            </a:r>
            <a:r>
              <a:rPr lang="hu-HU" altLang="hu-HU" sz="2400" b="1" dirty="0"/>
              <a:t>: </a:t>
            </a:r>
            <a:r>
              <a:rPr lang="en-GB" altLang="hu-HU" sz="2400" b="1" dirty="0">
                <a:solidFill>
                  <a:srgbClr val="002060"/>
                </a:solidFill>
              </a:rPr>
              <a:t>full-time, </a:t>
            </a:r>
            <a:r>
              <a:rPr lang="hu-HU" altLang="hu-HU" sz="2400" b="1" dirty="0">
                <a:solidFill>
                  <a:srgbClr val="002060"/>
                </a:solidFill>
              </a:rPr>
              <a:t>and </a:t>
            </a:r>
            <a:r>
              <a:rPr lang="en-GB" altLang="hu-HU" sz="2400" b="1" dirty="0">
                <a:solidFill>
                  <a:srgbClr val="002060"/>
                </a:solidFill>
              </a:rPr>
              <a:t>correspondence course</a:t>
            </a:r>
            <a:r>
              <a:rPr lang="hu-HU" altLang="hu-HU" sz="2400" b="1" dirty="0" smtClean="0"/>
              <a:t>;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hu-HU" altLang="hu-HU" sz="2400" b="1" dirty="0" smtClean="0"/>
              <a:t>	</a:t>
            </a:r>
            <a:r>
              <a:rPr lang="en-GB" altLang="hu-HU" sz="2400" b="1" dirty="0" smtClean="0"/>
              <a:t>4 </a:t>
            </a:r>
            <a:r>
              <a:rPr lang="en-GB" altLang="hu-HU" sz="2400" b="1" dirty="0"/>
              <a:t>semesters</a:t>
            </a:r>
          </a:p>
          <a:p>
            <a:pPr>
              <a:spcBef>
                <a:spcPts val="1200"/>
              </a:spcBef>
            </a:pPr>
            <a:r>
              <a:rPr lang="en-GB" altLang="hu-HU" sz="2400" b="1" dirty="0" smtClean="0"/>
              <a:t>PhD</a:t>
            </a:r>
            <a:r>
              <a:rPr lang="hu-HU" altLang="hu-HU" sz="2400" b="1" dirty="0"/>
              <a:t>: </a:t>
            </a:r>
            <a:r>
              <a:rPr lang="en-GB" altLang="hu-HU" sz="2400" b="1" dirty="0">
                <a:solidFill>
                  <a:srgbClr val="002060"/>
                </a:solidFill>
              </a:rPr>
              <a:t>full-time</a:t>
            </a:r>
            <a:r>
              <a:rPr lang="hu-HU" altLang="hu-HU" sz="2400" b="1" dirty="0">
                <a:solidFill>
                  <a:srgbClr val="002060"/>
                </a:solidFill>
              </a:rPr>
              <a:t>,</a:t>
            </a:r>
            <a:r>
              <a:rPr lang="en-GB" altLang="hu-HU" sz="2400" b="1" dirty="0">
                <a:solidFill>
                  <a:srgbClr val="002060"/>
                </a:solidFill>
              </a:rPr>
              <a:t> </a:t>
            </a:r>
            <a:r>
              <a:rPr lang="hu-HU" altLang="hu-HU" sz="2400" b="1" dirty="0">
                <a:solidFill>
                  <a:srgbClr val="002060"/>
                </a:solidFill>
              </a:rPr>
              <a:t>and </a:t>
            </a:r>
            <a:r>
              <a:rPr lang="en-GB" altLang="hu-HU" sz="2400" b="1" dirty="0">
                <a:solidFill>
                  <a:srgbClr val="002060"/>
                </a:solidFill>
              </a:rPr>
              <a:t>correspondence course</a:t>
            </a:r>
            <a:r>
              <a:rPr lang="hu-HU" altLang="hu-HU" sz="2400" b="1" dirty="0" smtClean="0">
                <a:solidFill>
                  <a:srgbClr val="002060"/>
                </a:solidFill>
              </a:rPr>
              <a:t>;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hu-HU" altLang="hu-HU" sz="2400" b="1" dirty="0">
                <a:solidFill>
                  <a:srgbClr val="002060"/>
                </a:solidFill>
              </a:rPr>
              <a:t>	</a:t>
            </a:r>
            <a:r>
              <a:rPr lang="en-GB" altLang="hu-HU" sz="2400" b="1" dirty="0" smtClean="0"/>
              <a:t>6 </a:t>
            </a:r>
            <a:r>
              <a:rPr lang="en-GB" altLang="hu-HU" sz="2400" b="1" dirty="0"/>
              <a:t>semesters</a:t>
            </a:r>
            <a:endParaRPr lang="hu-HU" altLang="hu-HU" sz="2400" b="1" dirty="0">
              <a:solidFill>
                <a:srgbClr val="002060"/>
              </a:solidFill>
              <a:cs typeface="Arial" charset="0"/>
            </a:endParaRPr>
          </a:p>
          <a:p>
            <a:pPr marL="0" indent="0">
              <a:buNone/>
            </a:pPr>
            <a:endParaRPr lang="bs-Latn-BA" sz="2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pic>
        <p:nvPicPr>
          <p:cNvPr id="10" name="Picture 10" descr="oe_cimer_szines_print_res"/>
          <p:cNvPicPr>
            <a:picLocks noChangeAspect="1" noChangeArrowheads="1"/>
          </p:cNvPicPr>
          <p:nvPr/>
        </p:nvPicPr>
        <p:blipFill>
          <a:blip r:embed="rId5" cstate="print"/>
          <a:srcRect t="635"/>
          <a:stretch>
            <a:fillRect/>
          </a:stretch>
        </p:blipFill>
        <p:spPr bwMode="auto">
          <a:xfrm>
            <a:off x="44364" y="6217771"/>
            <a:ext cx="328161" cy="63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Object 5"/>
          <p:cNvGraphicFramePr>
            <a:graphicFrameLocks/>
          </p:cNvGraphicFramePr>
          <p:nvPr/>
        </p:nvGraphicFramePr>
        <p:xfrm>
          <a:off x="457200" y="6258838"/>
          <a:ext cx="481345" cy="551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7" name="CorelPhotoPaint.Image.8" r:id="rId6" imgW="1801067" imgH="1920244" progId="">
                  <p:embed/>
                </p:oleObj>
              </mc:Choice>
              <mc:Fallback>
                <p:oleObj name="CorelPhotoPaint.Image.8" r:id="rId6" imgW="1801067" imgH="1920244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258838"/>
                        <a:ext cx="481345" cy="5518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zövegdoboz 13"/>
          <p:cNvSpPr txBox="1"/>
          <p:nvPr/>
        </p:nvSpPr>
        <p:spPr>
          <a:xfrm>
            <a:off x="1047609" y="6420164"/>
            <a:ext cx="4138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Óbuda University, Budapest, Hungary (OE)</a:t>
            </a: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6096000" y="2595845"/>
            <a:ext cx="27432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err="1" smtClean="0"/>
              <a:t>Mechanical</a:t>
            </a:r>
            <a:r>
              <a:rPr lang="hu-HU" dirty="0" smtClean="0"/>
              <a:t> </a:t>
            </a:r>
            <a:r>
              <a:rPr lang="hu-HU" dirty="0" err="1" smtClean="0"/>
              <a:t>Engineer</a:t>
            </a:r>
            <a:endParaRPr lang="hu-HU" dirty="0" smtClean="0"/>
          </a:p>
          <a:p>
            <a:pPr algn="ctr"/>
            <a:endParaRPr lang="hu-HU" dirty="0"/>
          </a:p>
          <a:p>
            <a:pPr algn="ctr"/>
            <a:r>
              <a:rPr lang="hu-HU" dirty="0" smtClean="0"/>
              <a:t> </a:t>
            </a:r>
            <a:r>
              <a:rPr lang="hu-HU" dirty="0" err="1" smtClean="0"/>
              <a:t>Mechatronics</a:t>
            </a:r>
            <a:endParaRPr lang="hu-HU" dirty="0" smtClean="0"/>
          </a:p>
          <a:p>
            <a:pPr algn="ctr"/>
            <a:endParaRPr lang="hu-HU" dirty="0"/>
          </a:p>
          <a:p>
            <a:pPr algn="ctr"/>
            <a:r>
              <a:rPr lang="hu-HU" dirty="0" err="1" smtClean="0"/>
              <a:t>Safety</a:t>
            </a:r>
            <a:r>
              <a:rPr lang="hu-HU" dirty="0" smtClean="0"/>
              <a:t> </a:t>
            </a:r>
            <a:r>
              <a:rPr lang="hu-HU" dirty="0" err="1" smtClean="0"/>
              <a:t>Engineering</a:t>
            </a:r>
            <a:endParaRPr lang="hu-HU" dirty="0"/>
          </a:p>
        </p:txBody>
      </p:sp>
      <p:sp>
        <p:nvSpPr>
          <p:cNvPr id="5" name="Jobb oldali kapcsos zárójel 4"/>
          <p:cNvSpPr/>
          <p:nvPr/>
        </p:nvSpPr>
        <p:spPr>
          <a:xfrm>
            <a:off x="5614555" y="2100545"/>
            <a:ext cx="457200" cy="2438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 14"/>
          <p:cNvSpPr/>
          <p:nvPr/>
        </p:nvSpPr>
        <p:spPr>
          <a:xfrm>
            <a:off x="6096000" y="4953000"/>
            <a:ext cx="2743200" cy="9291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err="1" smtClean="0"/>
              <a:t>Safety</a:t>
            </a:r>
            <a:r>
              <a:rPr lang="hu-HU" dirty="0" smtClean="0"/>
              <a:t> and </a:t>
            </a:r>
            <a:r>
              <a:rPr lang="hu-HU" dirty="0" err="1" smtClean="0"/>
              <a:t>Security</a:t>
            </a:r>
            <a:r>
              <a:rPr lang="hu-HU" dirty="0" smtClean="0"/>
              <a:t> </a:t>
            </a:r>
            <a:r>
              <a:rPr lang="hu-HU" dirty="0" err="1" smtClean="0"/>
              <a:t>Engineering</a:t>
            </a:r>
            <a:endParaRPr lang="hu-HU" dirty="0"/>
          </a:p>
        </p:txBody>
      </p:sp>
      <p:sp>
        <p:nvSpPr>
          <p:cNvPr id="16" name="Jobb oldali kapcsos zárójel 15"/>
          <p:cNvSpPr/>
          <p:nvPr/>
        </p:nvSpPr>
        <p:spPr>
          <a:xfrm>
            <a:off x="5638800" y="4876800"/>
            <a:ext cx="457200" cy="103879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269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680</Words>
  <Application>Microsoft Office PowerPoint</Application>
  <PresentationFormat>Diavetítés a képernyőre (4:3 oldalarány)</PresentationFormat>
  <Paragraphs>115</Paragraphs>
  <Slides>12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9" baseType="lpstr">
      <vt:lpstr>Arial</vt:lpstr>
      <vt:lpstr>Book Antiqua</vt:lpstr>
      <vt:lpstr>Calibri</vt:lpstr>
      <vt:lpstr>Times New Roman</vt:lpstr>
      <vt:lpstr>Wingdings</vt:lpstr>
      <vt:lpstr>Office Theme</vt:lpstr>
      <vt:lpstr>CorelPhotoPaint.Image.8</vt:lpstr>
      <vt:lpstr>Development of master curricula for natural disasters risk management in Western Balkan countries</vt:lpstr>
      <vt:lpstr>Famous Hungarian inventors</vt:lpstr>
      <vt:lpstr>Hungarian Higher Educational System</vt:lpstr>
      <vt:lpstr>Brief History</vt:lpstr>
      <vt:lpstr>Óbuda University  Pro Scientia et Futuro</vt:lpstr>
      <vt:lpstr>Óbuda University Today</vt:lpstr>
      <vt:lpstr>PowerPoint bemutató</vt:lpstr>
      <vt:lpstr>Óbuda University</vt:lpstr>
      <vt:lpstr>Educational programs of the Faculty</vt:lpstr>
      <vt:lpstr>Selected Research activities of the Faculty</vt:lpstr>
      <vt:lpstr>Selected Research activities of the Faculty</vt:lpstr>
      <vt:lpstr>Thanks for your attention!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Strengthening of Internationalisation in B&amp;H Higher Education</dc:title>
  <dc:creator>user</dc:creator>
  <cp:lastModifiedBy>Agota</cp:lastModifiedBy>
  <cp:revision>37</cp:revision>
  <dcterms:created xsi:type="dcterms:W3CDTF">2006-08-16T00:00:00Z</dcterms:created>
  <dcterms:modified xsi:type="dcterms:W3CDTF">2016-12-13T15:31:27Z</dcterms:modified>
</cp:coreProperties>
</file>